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9" r:id="rId1"/>
  </p:sldMasterIdLst>
  <p:notesMasterIdLst>
    <p:notesMasterId r:id="rId45"/>
  </p:notesMasterIdLst>
  <p:handoutMasterIdLst>
    <p:handoutMasterId r:id="rId46"/>
  </p:handoutMasterIdLst>
  <p:sldIdLst>
    <p:sldId id="256" r:id="rId2"/>
    <p:sldId id="383" r:id="rId3"/>
    <p:sldId id="274" r:id="rId4"/>
    <p:sldId id="273" r:id="rId5"/>
    <p:sldId id="374" r:id="rId6"/>
    <p:sldId id="418" r:id="rId7"/>
    <p:sldId id="409" r:id="rId8"/>
    <p:sldId id="410" r:id="rId9"/>
    <p:sldId id="424" r:id="rId10"/>
    <p:sldId id="425" r:id="rId11"/>
    <p:sldId id="426" r:id="rId12"/>
    <p:sldId id="427" r:id="rId13"/>
    <p:sldId id="389" r:id="rId14"/>
    <p:sldId id="391" r:id="rId15"/>
    <p:sldId id="449" r:id="rId16"/>
    <p:sldId id="450" r:id="rId17"/>
    <p:sldId id="451" r:id="rId18"/>
    <p:sldId id="452" r:id="rId19"/>
    <p:sldId id="416" r:id="rId20"/>
    <p:sldId id="293" r:id="rId21"/>
    <p:sldId id="464" r:id="rId22"/>
    <p:sldId id="500" r:id="rId23"/>
    <p:sldId id="501" r:id="rId24"/>
    <p:sldId id="502" r:id="rId25"/>
    <p:sldId id="503" r:id="rId26"/>
    <p:sldId id="504" r:id="rId27"/>
    <p:sldId id="509" r:id="rId28"/>
    <p:sldId id="514" r:id="rId29"/>
    <p:sldId id="303" r:id="rId30"/>
    <p:sldId id="443" r:id="rId31"/>
    <p:sldId id="304" r:id="rId32"/>
    <p:sldId id="373" r:id="rId33"/>
    <p:sldId id="428" r:id="rId34"/>
    <p:sldId id="411" r:id="rId35"/>
    <p:sldId id="515" r:id="rId36"/>
    <p:sldId id="516" r:id="rId37"/>
    <p:sldId id="517" r:id="rId38"/>
    <p:sldId id="518" r:id="rId39"/>
    <p:sldId id="519" r:id="rId40"/>
    <p:sldId id="520" r:id="rId41"/>
    <p:sldId id="521" r:id="rId42"/>
    <p:sldId id="522" r:id="rId43"/>
    <p:sldId id="523" r:id="rId44"/>
  </p:sldIdLst>
  <p:sldSz cx="12192000" cy="6858000"/>
  <p:notesSz cx="10234613" cy="71040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B7B7"/>
    <a:srgbClr val="FFF2CC"/>
    <a:srgbClr val="C5E0B4"/>
    <a:srgbClr val="D2DEEF"/>
    <a:srgbClr val="E7E6E6"/>
    <a:srgbClr val="FFF4E5"/>
    <a:srgbClr val="FFE6C1"/>
    <a:srgbClr val="E6E6E6"/>
    <a:srgbClr val="7ED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18" autoAdjust="0"/>
    <p:restoredTop sz="77368" autoAdjust="0"/>
  </p:normalViewPr>
  <p:slideViewPr>
    <p:cSldViewPr snapToGrid="0">
      <p:cViewPr varScale="1">
        <p:scale>
          <a:sx n="64" d="100"/>
          <a:sy n="64" d="100"/>
        </p:scale>
        <p:origin x="1483" y="67"/>
      </p:cViewPr>
      <p:guideLst/>
    </p:cSldViewPr>
  </p:slideViewPr>
  <p:notesTextViewPr>
    <p:cViewPr>
      <p:scale>
        <a:sx n="100" d="100"/>
        <a:sy n="100" d="100"/>
      </p:scale>
      <p:origin x="0" y="0"/>
    </p:cViewPr>
  </p:notesTextViewPr>
  <p:notesViewPr>
    <p:cSldViewPr snapToGrid="0">
      <p:cViewPr varScale="1">
        <p:scale>
          <a:sx n="79" d="100"/>
          <a:sy n="79" d="100"/>
        </p:scale>
        <p:origin x="1958" y="8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434999" cy="356437"/>
          </a:xfrm>
          <a:prstGeom prst="rect">
            <a:avLst/>
          </a:prstGeom>
        </p:spPr>
        <p:txBody>
          <a:bodyPr vert="horz" lIns="94787" tIns="47393" rIns="94787" bIns="4739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797248" y="1"/>
            <a:ext cx="4434999" cy="356437"/>
          </a:xfrm>
          <a:prstGeom prst="rect">
            <a:avLst/>
          </a:prstGeom>
        </p:spPr>
        <p:txBody>
          <a:bodyPr vert="horz" lIns="94787" tIns="47393" rIns="94787" bIns="47393" rtlCol="0"/>
          <a:lstStyle>
            <a:lvl1pPr algn="r">
              <a:defRPr sz="1200"/>
            </a:lvl1pPr>
          </a:lstStyle>
          <a:p>
            <a:fld id="{B8DF2179-F4A0-461E-A627-2A1DE286AA71}" type="datetimeFigureOut">
              <a:rPr kumimoji="1" lang="ja-JP" altLang="en-US" smtClean="0"/>
              <a:t>2024/3/4</a:t>
            </a:fld>
            <a:endParaRPr kumimoji="1" lang="ja-JP" altLang="en-US"/>
          </a:p>
        </p:txBody>
      </p:sp>
      <p:sp>
        <p:nvSpPr>
          <p:cNvPr id="4" name="フッター プレースホルダー 3"/>
          <p:cNvSpPr>
            <a:spLocks noGrp="1"/>
          </p:cNvSpPr>
          <p:nvPr>
            <p:ph type="ftr" sz="quarter" idx="2"/>
          </p:nvPr>
        </p:nvSpPr>
        <p:spPr>
          <a:xfrm>
            <a:off x="2" y="6747627"/>
            <a:ext cx="4434999" cy="356437"/>
          </a:xfrm>
          <a:prstGeom prst="rect">
            <a:avLst/>
          </a:prstGeom>
        </p:spPr>
        <p:txBody>
          <a:bodyPr vert="horz" lIns="94787" tIns="47393" rIns="94787" bIns="4739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797248" y="6747627"/>
            <a:ext cx="4434999" cy="356437"/>
          </a:xfrm>
          <a:prstGeom prst="rect">
            <a:avLst/>
          </a:prstGeom>
        </p:spPr>
        <p:txBody>
          <a:bodyPr vert="horz" lIns="94787" tIns="47393" rIns="94787" bIns="47393" rtlCol="0" anchor="b"/>
          <a:lstStyle>
            <a:lvl1pPr algn="r">
              <a:defRPr sz="1200"/>
            </a:lvl1pPr>
          </a:lstStyle>
          <a:p>
            <a:fld id="{C815FA36-21E7-4F2B-AE9C-E7C849142A42}" type="slidenum">
              <a:rPr kumimoji="1" lang="ja-JP" altLang="en-US" smtClean="0"/>
              <a:t>‹#›</a:t>
            </a:fld>
            <a:endParaRPr kumimoji="1" lang="ja-JP" altLang="en-US"/>
          </a:p>
        </p:txBody>
      </p:sp>
    </p:spTree>
    <p:extLst>
      <p:ext uri="{BB962C8B-B14F-4D97-AF65-F5344CB8AC3E}">
        <p14:creationId xmlns:p14="http://schemas.microsoft.com/office/powerpoint/2010/main" val="4096869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434999" cy="356437"/>
          </a:xfrm>
          <a:prstGeom prst="rect">
            <a:avLst/>
          </a:prstGeom>
        </p:spPr>
        <p:txBody>
          <a:bodyPr vert="horz" lIns="94787" tIns="47393" rIns="94787" bIns="47393" rtlCol="0"/>
          <a:lstStyle>
            <a:lvl1pPr algn="l">
              <a:defRPr sz="1200"/>
            </a:lvl1pPr>
          </a:lstStyle>
          <a:p>
            <a:endParaRPr kumimoji="1" lang="ja-JP" altLang="en-US"/>
          </a:p>
        </p:txBody>
      </p:sp>
      <p:sp>
        <p:nvSpPr>
          <p:cNvPr id="3" name="日付プレースホルダー 2"/>
          <p:cNvSpPr>
            <a:spLocks noGrp="1"/>
          </p:cNvSpPr>
          <p:nvPr>
            <p:ph type="dt" idx="1"/>
          </p:nvPr>
        </p:nvSpPr>
        <p:spPr>
          <a:xfrm>
            <a:off x="5797248" y="1"/>
            <a:ext cx="4434999" cy="356437"/>
          </a:xfrm>
          <a:prstGeom prst="rect">
            <a:avLst/>
          </a:prstGeom>
        </p:spPr>
        <p:txBody>
          <a:bodyPr vert="horz" lIns="94787" tIns="47393" rIns="94787" bIns="47393" rtlCol="0"/>
          <a:lstStyle>
            <a:lvl1pPr algn="r">
              <a:defRPr sz="1200"/>
            </a:lvl1pPr>
          </a:lstStyle>
          <a:p>
            <a:fld id="{159616BE-5DE9-4F32-ADC6-42E4180A7548}" type="datetimeFigureOut">
              <a:rPr kumimoji="1" lang="ja-JP" altLang="en-US" smtClean="0"/>
              <a:t>2024/3/4</a:t>
            </a:fld>
            <a:endParaRPr kumimoji="1" lang="ja-JP" altLang="en-US"/>
          </a:p>
        </p:txBody>
      </p:sp>
      <p:sp>
        <p:nvSpPr>
          <p:cNvPr id="4" name="スライド イメージ プレースホルダー 3"/>
          <p:cNvSpPr>
            <a:spLocks noGrp="1" noRot="1" noChangeAspect="1"/>
          </p:cNvSpPr>
          <p:nvPr>
            <p:ph type="sldImg" idx="2"/>
          </p:nvPr>
        </p:nvSpPr>
        <p:spPr>
          <a:xfrm>
            <a:off x="2989263" y="889000"/>
            <a:ext cx="4256087" cy="2395538"/>
          </a:xfrm>
          <a:prstGeom prst="rect">
            <a:avLst/>
          </a:prstGeom>
          <a:noFill/>
          <a:ln w="12700">
            <a:solidFill>
              <a:prstClr val="black"/>
            </a:solidFill>
          </a:ln>
        </p:spPr>
        <p:txBody>
          <a:bodyPr vert="horz" lIns="94787" tIns="47393" rIns="94787" bIns="47393" rtlCol="0" anchor="ctr"/>
          <a:lstStyle/>
          <a:p>
            <a:endParaRPr lang="ja-JP" altLang="en-US"/>
          </a:p>
        </p:txBody>
      </p:sp>
      <p:sp>
        <p:nvSpPr>
          <p:cNvPr id="5" name="ノート プレースホルダー 4"/>
          <p:cNvSpPr>
            <a:spLocks noGrp="1"/>
          </p:cNvSpPr>
          <p:nvPr>
            <p:ph type="body" sz="quarter" idx="3"/>
          </p:nvPr>
        </p:nvSpPr>
        <p:spPr>
          <a:xfrm>
            <a:off x="1023463" y="3418832"/>
            <a:ext cx="8187690" cy="2797225"/>
          </a:xfrm>
          <a:prstGeom prst="rect">
            <a:avLst/>
          </a:prstGeom>
        </p:spPr>
        <p:txBody>
          <a:bodyPr vert="horz" lIns="94787" tIns="47393" rIns="94787" bIns="47393"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 y="6747627"/>
            <a:ext cx="4434999" cy="356437"/>
          </a:xfrm>
          <a:prstGeom prst="rect">
            <a:avLst/>
          </a:prstGeom>
        </p:spPr>
        <p:txBody>
          <a:bodyPr vert="horz" lIns="94787" tIns="47393" rIns="94787" bIns="4739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797248" y="6747627"/>
            <a:ext cx="4434999" cy="356437"/>
          </a:xfrm>
          <a:prstGeom prst="rect">
            <a:avLst/>
          </a:prstGeom>
        </p:spPr>
        <p:txBody>
          <a:bodyPr vert="horz" lIns="94787" tIns="47393" rIns="94787" bIns="47393" rtlCol="0" anchor="b"/>
          <a:lstStyle>
            <a:lvl1pPr algn="r">
              <a:defRPr sz="1200"/>
            </a:lvl1pPr>
          </a:lstStyle>
          <a:p>
            <a:fld id="{4DE294CD-52E9-4A81-A515-3720ED985BA1}" type="slidenum">
              <a:rPr kumimoji="1" lang="ja-JP" altLang="en-US" smtClean="0"/>
              <a:t>‹#›</a:t>
            </a:fld>
            <a:endParaRPr kumimoji="1" lang="ja-JP" altLang="en-US"/>
          </a:p>
        </p:txBody>
      </p:sp>
    </p:spTree>
    <p:extLst>
      <p:ext uri="{BB962C8B-B14F-4D97-AF65-F5344CB8AC3E}">
        <p14:creationId xmlns:p14="http://schemas.microsoft.com/office/powerpoint/2010/main" val="15587934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600" kern="1200">
        <a:solidFill>
          <a:schemeClr val="tx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600" kern="1200">
        <a:solidFill>
          <a:schemeClr val="tx1"/>
        </a:solidFill>
        <a:latin typeface="BIZ UDゴシック" panose="020B0400000000000000" pitchFamily="49" charset="-128"/>
        <a:ea typeface="BIZ UDゴシック" panose="020B0400000000000000" pitchFamily="49" charset="-128"/>
        <a:cs typeface="+mn-cs"/>
      </a:defRPr>
    </a:lvl2pPr>
    <a:lvl3pPr marL="914400" algn="l" defTabSz="914400" rtl="0" eaLnBrk="1" latinLnBrk="0" hangingPunct="1">
      <a:defRPr kumimoji="1" sz="1600" kern="1200">
        <a:solidFill>
          <a:schemeClr val="tx1"/>
        </a:solidFill>
        <a:latin typeface="BIZ UDゴシック" panose="020B0400000000000000" pitchFamily="49" charset="-128"/>
        <a:ea typeface="BIZ UDゴシック" panose="020B0400000000000000" pitchFamily="49" charset="-128"/>
        <a:cs typeface="+mn-cs"/>
      </a:defRPr>
    </a:lvl3pPr>
    <a:lvl4pPr marL="1371600" algn="l" defTabSz="914400" rtl="0" eaLnBrk="1" latinLnBrk="0" hangingPunct="1">
      <a:defRPr kumimoji="1" sz="1600" kern="1200">
        <a:solidFill>
          <a:schemeClr val="tx1"/>
        </a:solidFill>
        <a:latin typeface="BIZ UDゴシック" panose="020B0400000000000000" pitchFamily="49" charset="-128"/>
        <a:ea typeface="BIZ UDゴシック" panose="020B0400000000000000" pitchFamily="49" charset="-128"/>
        <a:cs typeface="+mn-cs"/>
      </a:defRPr>
    </a:lvl4pPr>
    <a:lvl5pPr marL="1828800" algn="l" defTabSz="914400" rtl="0" eaLnBrk="1" latinLnBrk="0" hangingPunct="1">
      <a:defRPr kumimoji="1" sz="1600" kern="1200">
        <a:solidFill>
          <a:schemeClr val="tx1"/>
        </a:solidFill>
        <a:latin typeface="BIZ UDゴシック" panose="020B0400000000000000" pitchFamily="49" charset="-128"/>
        <a:ea typeface="BIZ UDゴシック" panose="020B0400000000000000" pitchFamily="49"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これから、各教科における探究的な学習　教員研修会を開催させていただきます。よろしくお願いします。</a:t>
            </a:r>
            <a:endParaRPr kumimoji="1" lang="en-US" altLang="ja-JP" dirty="0"/>
          </a:p>
          <a:p>
            <a:pPr defTabSz="947864">
              <a:defRPr/>
            </a:pPr>
            <a:r>
              <a:rPr kumimoji="1" lang="ja-JP" altLang="en-US" dirty="0"/>
              <a:t>今日お話することは、これまでの授業のやり方を新しくしてくださいというものではありません。先生方が行っている授業には、既に「探究的な学習」に当てはまる部分があります。「全てを新しくする」という意識ではなく、これまで取り組んできたことを、探究的な学習の視点で整理して、捉え直して授業づくりをしてみましょう、ということが今日一番お伝えしたいことになります。</a:t>
            </a:r>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1</a:t>
            </a:fld>
            <a:endParaRPr kumimoji="1" lang="ja-JP" altLang="en-US"/>
          </a:p>
        </p:txBody>
      </p:sp>
    </p:spTree>
    <p:extLst>
      <p:ext uri="{BB962C8B-B14F-4D97-AF65-F5344CB8AC3E}">
        <p14:creationId xmlns:p14="http://schemas.microsoft.com/office/powerpoint/2010/main" val="3658904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958">
              <a:defRPr/>
            </a:pPr>
            <a:r>
              <a:rPr kumimoji="1" lang="ja-JP" altLang="en-US" dirty="0"/>
              <a:t>ここで、探究的な学習について確認します。</a:t>
            </a:r>
            <a:endParaRPr kumimoji="1" lang="en-US" altLang="ja-JP" dirty="0"/>
          </a:p>
          <a:p>
            <a:pPr defTabSz="947958">
              <a:defRPr/>
            </a:pPr>
            <a:r>
              <a:rPr kumimoji="1" lang="ja-JP" altLang="en-US" dirty="0"/>
              <a:t>学習指導要領解説　総合的な学習の時間編において、探究的な学習とは、物事の本質を探って見極めようとする学習のことであり、問題解決的な活動が発展的に繰り返されていく一連の学習活動のことである、と述べられています。</a:t>
            </a:r>
            <a:endParaRPr kumimoji="1" lang="en-US" altLang="ja-JP" dirty="0"/>
          </a:p>
        </p:txBody>
      </p:sp>
      <p:sp>
        <p:nvSpPr>
          <p:cNvPr id="4" name="スライド番号プレースホルダー 3"/>
          <p:cNvSpPr>
            <a:spLocks noGrp="1"/>
          </p:cNvSpPr>
          <p:nvPr>
            <p:ph type="sldNum" sz="quarter" idx="10"/>
          </p:nvPr>
        </p:nvSpPr>
        <p:spPr/>
        <p:txBody>
          <a:bodyPr/>
          <a:lstStyle/>
          <a:p>
            <a:fld id="{29924FE6-996D-4B1F-A67C-9F2EB1DD18DE}" type="slidenum">
              <a:rPr kumimoji="1" lang="ja-JP" altLang="en-US" smtClean="0"/>
              <a:t>10</a:t>
            </a:fld>
            <a:endParaRPr kumimoji="1" lang="ja-JP" altLang="en-US"/>
          </a:p>
        </p:txBody>
      </p:sp>
    </p:spTree>
    <p:extLst>
      <p:ext uri="{BB962C8B-B14F-4D97-AF65-F5344CB8AC3E}">
        <p14:creationId xmlns:p14="http://schemas.microsoft.com/office/powerpoint/2010/main" val="2818792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958">
              <a:defRPr/>
            </a:pPr>
            <a:r>
              <a:rPr kumimoji="1" lang="ja-JP" altLang="en-US" dirty="0"/>
              <a:t>そして「探究的な学習における児童生徒の学習の姿」として図のような一連の学習過程が示され、その中で</a:t>
            </a:r>
            <a:endParaRPr kumimoji="1" lang="en-US" altLang="ja-JP" dirty="0"/>
          </a:p>
        </p:txBody>
      </p:sp>
      <p:sp>
        <p:nvSpPr>
          <p:cNvPr id="4" name="スライド番号プレースホルダー 3"/>
          <p:cNvSpPr>
            <a:spLocks noGrp="1"/>
          </p:cNvSpPr>
          <p:nvPr>
            <p:ph type="sldNum" sz="quarter" idx="10"/>
          </p:nvPr>
        </p:nvSpPr>
        <p:spPr/>
        <p:txBody>
          <a:bodyPr/>
          <a:lstStyle/>
          <a:p>
            <a:fld id="{29924FE6-996D-4B1F-A67C-9F2EB1DD18DE}" type="slidenum">
              <a:rPr kumimoji="1" lang="ja-JP" altLang="en-US" smtClean="0"/>
              <a:t>11</a:t>
            </a:fld>
            <a:endParaRPr kumimoji="1" lang="ja-JP" altLang="en-US"/>
          </a:p>
        </p:txBody>
      </p:sp>
    </p:spTree>
    <p:extLst>
      <p:ext uri="{BB962C8B-B14F-4D97-AF65-F5344CB8AC3E}">
        <p14:creationId xmlns:p14="http://schemas.microsoft.com/office/powerpoint/2010/main" val="2991042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①課題の設定、②情報の収集、③整理・分析、④まとめ・表現の４つの探究の過程を経由すると述べられています。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各教科の学習過程にも探究の過程を取り入れることで、授業改善につながると考えられます。</a:t>
            </a:r>
            <a:endParaRPr kumimoji="1" lang="ja-JP" altLang="en-US" dirty="0"/>
          </a:p>
        </p:txBody>
      </p:sp>
      <p:sp>
        <p:nvSpPr>
          <p:cNvPr id="4" name="スライド番号プレースホルダー 3"/>
          <p:cNvSpPr>
            <a:spLocks noGrp="1"/>
          </p:cNvSpPr>
          <p:nvPr>
            <p:ph type="sldNum" sz="quarter" idx="10"/>
          </p:nvPr>
        </p:nvSpPr>
        <p:spPr/>
        <p:txBody>
          <a:bodyPr/>
          <a:lstStyle/>
          <a:p>
            <a:fld id="{29924FE6-996D-4B1F-A67C-9F2EB1DD18DE}" type="slidenum">
              <a:rPr kumimoji="1" lang="ja-JP" altLang="en-US" smtClean="0"/>
              <a:t>12</a:t>
            </a:fld>
            <a:endParaRPr kumimoji="1" lang="ja-JP" altLang="en-US"/>
          </a:p>
        </p:txBody>
      </p:sp>
    </p:spTree>
    <p:extLst>
      <p:ext uri="{BB962C8B-B14F-4D97-AF65-F5344CB8AC3E}">
        <p14:creationId xmlns:p14="http://schemas.microsoft.com/office/powerpoint/2010/main" val="2450686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a:t>そのために、各教科における探究の過程を、このように捉えます。</a:t>
            </a:r>
            <a:endParaRPr kumimoji="1" lang="en-US" altLang="ja-JP" dirty="0"/>
          </a:p>
          <a:p>
            <a:pPr defTabSz="947864">
              <a:defRPr/>
            </a:pPr>
            <a:r>
              <a:rPr kumimoji="1" lang="ja-JP" altLang="en-US" dirty="0"/>
              <a:t>①課題の設定は、単元を貫く課題を設定し、課題意識を</a:t>
            </a:r>
            <a:r>
              <a:rPr kumimoji="1" lang="ja-JP" altLang="en-US" dirty="0" smtClean="0"/>
              <a:t>持つこと、</a:t>
            </a:r>
            <a:endParaRPr kumimoji="1" lang="en-US" altLang="ja-JP" dirty="0"/>
          </a:p>
          <a:p>
            <a:pPr defTabSz="947864">
              <a:defRPr/>
            </a:pPr>
            <a:r>
              <a:rPr kumimoji="1" lang="ja-JP" altLang="en-US" dirty="0"/>
              <a:t>②情報の収集は、必要な情報を取り出したり収集したり</a:t>
            </a:r>
            <a:r>
              <a:rPr kumimoji="1" lang="ja-JP" altLang="en-US" dirty="0" smtClean="0"/>
              <a:t>すること、</a:t>
            </a:r>
            <a:endParaRPr kumimoji="1" lang="en-US" altLang="ja-JP" dirty="0"/>
          </a:p>
          <a:p>
            <a:pPr defTabSz="947864">
              <a:defRPr/>
            </a:pPr>
            <a:r>
              <a:rPr kumimoji="1" lang="ja-JP" altLang="en-US" dirty="0"/>
              <a:t>③整理・分析は、収集した情報を、整理したり分析したりして思考</a:t>
            </a:r>
            <a:r>
              <a:rPr kumimoji="1" lang="ja-JP" altLang="en-US" dirty="0" smtClean="0"/>
              <a:t>すること、</a:t>
            </a:r>
            <a:endParaRPr kumimoji="1" lang="en-US" altLang="ja-JP" dirty="0"/>
          </a:p>
          <a:p>
            <a:pPr defTabSz="947864">
              <a:defRPr/>
            </a:pPr>
            <a:r>
              <a:rPr kumimoji="1" lang="ja-JP" altLang="en-US" dirty="0"/>
              <a:t>④まとめ・表現は、気付きや発見、自分の考えなどをまとめ、判断し、表現</a:t>
            </a:r>
            <a:r>
              <a:rPr kumimoji="1" lang="ja-JP" altLang="en-US" dirty="0" smtClean="0"/>
              <a:t>すること、</a:t>
            </a:r>
            <a:r>
              <a:rPr kumimoji="1" lang="ja-JP" altLang="en-US" dirty="0"/>
              <a:t>です。</a:t>
            </a:r>
            <a:endParaRPr kumimoji="1" lang="en-US" altLang="ja-JP" dirty="0"/>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13</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131417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148">
              <a:defRPr/>
            </a:pPr>
            <a:r>
              <a:rPr kumimoji="1" lang="ja-JP" altLang="en-US" dirty="0"/>
              <a:t>探究の過程①～④を授業に取り入れるため、各過程３つずつのポイントに整理したものがこちらです。</a:t>
            </a:r>
            <a:endParaRPr kumimoji="1" lang="en-US" altLang="ja-JP" dirty="0"/>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14</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630033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148">
              <a:defRPr/>
            </a:pPr>
            <a:r>
              <a:rPr kumimoji="1" lang="ja-JP" altLang="en-US" dirty="0"/>
              <a:t>①課題の設定のポイントは、「単元や節を貫く課題を設定させたい」「体験から疑問や関心を引き出したい」「単元の計画や内容を考えさせたい」</a:t>
            </a:r>
            <a:endParaRPr kumimoji="1" lang="en-US" altLang="ja-JP" dirty="0"/>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15</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758524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148">
              <a:defRPr/>
            </a:pPr>
            <a:r>
              <a:rPr kumimoji="1" lang="ja-JP" altLang="en-US" dirty="0"/>
              <a:t>②情報の収集のポイントは、「情報の集め方を考えさせたい」「知識・技能を身に付けさせたい」「課題解決に必要な情報を集めさせたい」</a:t>
            </a:r>
            <a:endParaRPr kumimoji="1" lang="en-US" altLang="ja-JP" dirty="0"/>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16</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676770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148">
              <a:defRPr/>
            </a:pPr>
            <a:r>
              <a:rPr kumimoji="1" lang="ja-JP" altLang="en-US" dirty="0"/>
              <a:t>③整理・分析のポイントは、「情報を整理させたい」「情報を分析させたい」「考えを出し合わせたい」</a:t>
            </a:r>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17</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99151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148">
              <a:defRPr/>
            </a:pPr>
            <a:r>
              <a:rPr kumimoji="1" lang="ja-JP" altLang="en-US" dirty="0"/>
              <a:t>④まとめ・表現のポイントは、「相手意識を持った表現活動をさせたい」「発表の方法を考えさせたい」「次の課題を見付けさせたい」です。</a:t>
            </a:r>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18</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054804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148">
              <a:defRPr/>
            </a:pPr>
            <a:r>
              <a:rPr kumimoji="1" lang="ja-JP" altLang="en-US" dirty="0"/>
              <a:t>ここで、「情報」とは、課題解決に必要な知識・技能を含め、判断や意志決定、行動を左右する全ての事柄を指します。この「各教科における探究の過程」を授業づくりに生かしましょう。</a:t>
            </a:r>
          </a:p>
          <a:p>
            <a:pPr defTabSz="948148">
              <a:defRPr/>
            </a:pPr>
            <a:endParaRPr kumimoji="1" lang="ja-JP" altLang="en-US" dirty="0"/>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19</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410134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この研修会のねらいは２つです</a:t>
            </a:r>
            <a:r>
              <a:rPr kumimoji="1" lang="ja-JP" altLang="en-US" dirty="0" smtClean="0"/>
              <a:t>。１つ目は「</a:t>
            </a:r>
            <a:r>
              <a:rPr kumimoji="1" lang="ja-JP" altLang="en-US" dirty="0"/>
              <a:t>探究的な学習についての理解を</a:t>
            </a:r>
            <a:r>
              <a:rPr kumimoji="1" lang="ja-JP" altLang="en-US" dirty="0" smtClean="0"/>
              <a:t>深めること」、２つ目は「</a:t>
            </a:r>
            <a:r>
              <a:rPr kumimoji="1" lang="ja-JP" altLang="en-US" dirty="0"/>
              <a:t>探究的な学習の視点から</a:t>
            </a:r>
            <a:r>
              <a:rPr kumimoji="1" lang="ja-JP" altLang="en-US" u="none" dirty="0"/>
              <a:t>各教科での</a:t>
            </a:r>
            <a:r>
              <a:rPr kumimoji="1" lang="ja-JP" altLang="en-US" dirty="0"/>
              <a:t>授業づくりを</a:t>
            </a:r>
            <a:r>
              <a:rPr kumimoji="1" lang="ja-JP" altLang="en-US" dirty="0" smtClean="0"/>
              <a:t>考えること」</a:t>
            </a:r>
            <a:r>
              <a:rPr kumimoji="1" lang="ja-JP" altLang="en-US" dirty="0"/>
              <a:t>です。</a:t>
            </a:r>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2</a:t>
            </a:fld>
            <a:endParaRPr kumimoji="1" lang="ja-JP" altLang="en-US"/>
          </a:p>
        </p:txBody>
      </p:sp>
    </p:spTree>
    <p:extLst>
      <p:ext uri="{BB962C8B-B14F-4D97-AF65-F5344CB8AC3E}">
        <p14:creationId xmlns:p14="http://schemas.microsoft.com/office/powerpoint/2010/main" val="1050528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それでは、授業づくりの進め方について説明します。</a:t>
            </a:r>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20</a:t>
            </a:fld>
            <a:endParaRPr kumimoji="1" lang="ja-JP" altLang="en-US"/>
          </a:p>
        </p:txBody>
      </p:sp>
    </p:spTree>
    <p:extLst>
      <p:ext uri="{BB962C8B-B14F-4D97-AF65-F5344CB8AC3E}">
        <p14:creationId xmlns:p14="http://schemas.microsoft.com/office/powerpoint/2010/main" val="2483507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lang="ja-JP" altLang="en-US" b="0" u="none" dirty="0"/>
              <a:t>お手元の「探</a:t>
            </a:r>
            <a:r>
              <a:rPr lang="ja-JP" altLang="en-US" dirty="0"/>
              <a:t>究的な学習　単元デザインシート」をご覧ください。</a:t>
            </a:r>
            <a:r>
              <a:rPr lang="ja-JP" altLang="en-US" b="0" u="none" dirty="0">
                <a:solidFill>
                  <a:srgbClr val="FF0000"/>
                </a:solidFill>
              </a:rPr>
              <a:t>「各教科における探究の過程」を活用し</a:t>
            </a:r>
            <a:r>
              <a:rPr lang="ja-JP" altLang="en-US" b="0" u="none" dirty="0"/>
              <a:t>、このシートにアイディアを書き込みながら、探究の過程を取り入れた授業づくりを行います。</a:t>
            </a:r>
            <a:endParaRPr lang="en-US" altLang="ja-JP" b="0" u="none" dirty="0"/>
          </a:p>
          <a:p>
            <a:pPr defTabSz="947864">
              <a:defRPr/>
            </a:pPr>
            <a:r>
              <a:rPr lang="ja-JP" altLang="en-US" dirty="0"/>
              <a:t>デザインシートの</a:t>
            </a:r>
            <a:r>
              <a:rPr lang="en-US" altLang="ja-JP" dirty="0"/>
              <a:t>(1)</a:t>
            </a:r>
            <a:r>
              <a:rPr lang="ja-JP" altLang="en-US" dirty="0"/>
              <a:t>には、探究の過程を取り入れる単元を書きます。</a:t>
            </a:r>
            <a:r>
              <a:rPr lang="en-US" altLang="ja-JP" dirty="0"/>
              <a:t>(2)</a:t>
            </a:r>
            <a:r>
              <a:rPr lang="ja-JP" altLang="en-US" dirty="0"/>
              <a:t>には、探究の過程を取り入れる時間を、</a:t>
            </a:r>
            <a:r>
              <a:rPr lang="en-US" altLang="ja-JP" dirty="0"/>
              <a:t>(3)</a:t>
            </a:r>
            <a:r>
              <a:rPr lang="ja-JP" altLang="en-US" dirty="0"/>
              <a:t>には、アイディアを書き出して整理していきます。</a:t>
            </a:r>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21</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829003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lang="ja-JP" altLang="en-US" dirty="0" smtClean="0"/>
              <a:t>ここからは、作成手順の一例を参考として示します。まず、単元を決めます。今回は小学校５年生の算数科の</a:t>
            </a:r>
            <a:r>
              <a:rPr lang="ja-JP" altLang="en-US" smtClean="0"/>
              <a:t>「割合」の</a:t>
            </a:r>
            <a:r>
              <a:rPr lang="ja-JP" altLang="en-US" dirty="0" smtClean="0"/>
              <a:t>単元を例として説明します。</a:t>
            </a:r>
            <a:endParaRPr lang="ja-JP" altLang="en-US" dirty="0"/>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22</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638253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こちらが単元計画です。割合を用いて、数量の比べ方を考えたり、説明したりする単元です。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23</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941082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単元計画を確認しながら、「まとめ・表現」で、この単元で学んだことを活用して、課題解決を目指させ、解決の過程を発表させたいと考えました。</a:t>
            </a:r>
            <a:endParaRPr kumimoji="1" lang="en-US" altLang="ja-JP" sz="1600" kern="1200" dirty="0" smtClean="0">
              <a:solidFill>
                <a:schemeClr val="tx1"/>
              </a:solidFill>
              <a:effectLst/>
              <a:latin typeface="BIZ UDゴシック" panose="020B0400000000000000" pitchFamily="49" charset="-128"/>
              <a:ea typeface="BIZ UDゴシック" panose="020B0400000000000000" pitchFamily="49" charset="-128"/>
              <a:cs typeface="+mn-cs"/>
            </a:endParaRPr>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24</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424436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そして、「課題の設定」に</a:t>
            </a:r>
            <a:r>
              <a:rPr lang="ja-JP" altLang="en-US" dirty="0"/>
              <a:t>ついてのアイディア</a:t>
            </a:r>
            <a:r>
              <a:rPr lang="ja-JP" altLang="en-US" dirty="0" smtClean="0"/>
              <a:t>を考えました。身近な例を活用することで、割引の問題を自分ごととして捉えさせ、割合の単元を学ぶ前には解けなかった問題が、割合の単元で学んだことを活用すると解けるようになる、ということを児童が実感できるように、「まとめ・表現」と関連付けながら考えました。</a:t>
            </a:r>
            <a:endParaRPr kumimoji="1" lang="ja-JP" altLang="en-US" dirty="0"/>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25</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5801495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smtClean="0"/>
              <a:t>「情報の収集」では、割合を求める式を、課題解決に必要な知識として身に付けさせ、</a:t>
            </a:r>
            <a:endParaRPr kumimoji="1" lang="en-US" altLang="ja-JP" dirty="0" smtClean="0"/>
          </a:p>
          <a:p>
            <a:pPr defTabSz="947864">
              <a:defRPr/>
            </a:pPr>
            <a:r>
              <a:rPr kumimoji="1" lang="ja-JP" altLang="en-US" dirty="0" smtClean="0"/>
              <a:t>「整理・分析」では、身に付けた知識を活用して、差を含んだ割合の２つの求め方について整理させます。</a:t>
            </a:r>
            <a:endParaRPr kumimoji="1" lang="en-US" altLang="ja-JP" dirty="0" smtClean="0"/>
          </a:p>
          <a:p>
            <a:pPr defTabSz="947864">
              <a:defRPr/>
            </a:pPr>
            <a:r>
              <a:rPr kumimoji="1" lang="ja-JP" altLang="en-US" dirty="0" smtClean="0"/>
              <a:t>このように考えながら、４つの過程を単元のどこに入れていくかを考えました。この例では、「まとめ・表現」から考え始めましたが、それぞれ取り組みやすい過程から、自由に作成していただいて構いません。</a:t>
            </a:r>
            <a:endParaRPr lang="en-US" altLang="ja-JP" sz="1600" kern="100" dirty="0" smtClean="0">
              <a:latin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26</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767907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148" fontAlgn="t">
              <a:defRPr/>
            </a:pPr>
            <a:r>
              <a:rPr kumimoji="1" lang="ja-JP" altLang="en-US" dirty="0" smtClean="0"/>
              <a:t>こちらは小学校４年生の社会科の「ごみのしょりと利用」の単元の例です。課題の設定で、課題を自分事として捉えられるよう、住んでいる街や学校のごみ処理についての実態を取り上げます。情報の収集で、「知りたいこと」や「疑問」に関する情報を集めさせ、整理・分析で、ごみ処理やリサイクルの流れが分かる図を活用して集めた情報を整理させ、まとめ・表現で、ごみを減らすために自分ができることを考え、発表させます。</a:t>
            </a:r>
          </a:p>
          <a:p>
            <a:pPr marL="0" marR="0" lvl="0" indent="0" algn="l" defTabSz="948148" rtl="0" eaLnBrk="1" fontAlgn="t" latinLnBrk="0" hangingPunct="1">
              <a:lnSpc>
                <a:spcPct val="100000"/>
              </a:lnSpc>
              <a:spcBef>
                <a:spcPts val="0"/>
              </a:spcBef>
              <a:spcAft>
                <a:spcPts val="0"/>
              </a:spcAft>
              <a:buClrTx/>
              <a:buSzTx/>
              <a:buFontTx/>
              <a:buNone/>
              <a:tabLst/>
              <a:defRPr/>
            </a:pPr>
            <a:r>
              <a:rPr kumimoji="1" lang="ja-JP" altLang="en-US" dirty="0" smtClean="0"/>
              <a:t>この社会科の例における「情報」は、「課題解決に必要な情報」、先ほどの算数科の例における「情報」は、「知識・技能の習得」を指しています。このように、「情報」とは、課題解決に必要な知識・技能も含んでいることをここで確認しておきます。また、取り入れる時間については、複数ある場合や順番が行き来する場合もありますので、柔軟に記入いただいて構いません。</a:t>
            </a:r>
            <a:endParaRPr lang="ja-JP" altLang="ja-JP" dirty="0" smtClean="0"/>
          </a:p>
          <a:p>
            <a:pPr defTabSz="948148" fontAlgn="t">
              <a:defRPr/>
            </a:pPr>
            <a:endParaRPr lang="ja-JP" altLang="ja-JP" dirty="0"/>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27</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540243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こちらは、「探究の過程と各教科の学習過程の対応」です。各教科の学習指導要領解説を参考にまとめられています。上</a:t>
            </a:r>
            <a:r>
              <a:rPr kumimoji="1" lang="ja-JP" altLang="ja-JP" sz="1600" kern="1200" dirty="0" smtClean="0">
                <a:solidFill>
                  <a:schemeClr val="tx1"/>
                </a:solidFill>
                <a:effectLst/>
                <a:latin typeface="BIZ UDゴシック" panose="020B0400000000000000" pitchFamily="49" charset="-128"/>
                <a:ea typeface="BIZ UDゴシック" panose="020B0400000000000000" pitchFamily="49" charset="-128"/>
                <a:cs typeface="+mn-cs"/>
              </a:rPr>
              <a:t>段</a:t>
            </a:r>
            <a:r>
              <a:rPr kumimoji="1" lang="ja-JP" altLang="en-US" sz="1600" kern="1200" dirty="0" smtClean="0">
                <a:solidFill>
                  <a:schemeClr val="tx1"/>
                </a:solidFill>
                <a:effectLst/>
                <a:latin typeface="BIZ UDゴシック" panose="020B0400000000000000" pitchFamily="49" charset="-128"/>
                <a:ea typeface="BIZ UDゴシック" panose="020B0400000000000000" pitchFamily="49" charset="-128"/>
                <a:cs typeface="+mn-cs"/>
              </a:rPr>
              <a:t>が</a:t>
            </a:r>
            <a:r>
              <a:rPr kumimoji="1" lang="ja-JP" altLang="en-US" dirty="0" smtClean="0"/>
              <a:t>各教科の学習過程で、下段が取り入れた場面の例です。</a:t>
            </a:r>
            <a:endParaRPr kumimoji="1" lang="en-US" altLang="ja-JP" dirty="0" smtClean="0"/>
          </a:p>
          <a:p>
            <a:r>
              <a:rPr kumimoji="1" lang="ja-JP" altLang="en-US" dirty="0" smtClean="0"/>
              <a:t>お手元のＡ３用紙「探究の過程と各教科の学習過程の対応」で確認できます。単元デザインシートを作成する際に参考にしてください。</a:t>
            </a:r>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pPr defTabSz="474074">
              <a:defRPr/>
            </a:pPr>
            <a:fld id="{29924FE6-996D-4B1F-A67C-9F2EB1DD18DE}" type="slidenum">
              <a:rPr kumimoji="1" lang="ja-JP" altLang="en-US">
                <a:solidFill>
                  <a:prstClr val="black"/>
                </a:solidFill>
                <a:latin typeface="游ゴシック" panose="020F0502020204030204"/>
                <a:ea typeface="游ゴシック" panose="020B0400000000000000" pitchFamily="50" charset="-128"/>
              </a:rPr>
              <a:pPr defTabSz="474074">
                <a:defRPr/>
              </a:pPr>
              <a:t>28</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9617334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それでは実際に授業づくりに取り組んでみましょう。</a:t>
            </a:r>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29</a:t>
            </a:fld>
            <a:endParaRPr kumimoji="1" lang="ja-JP" altLang="en-US"/>
          </a:p>
        </p:txBody>
      </p:sp>
    </p:spTree>
    <p:extLst>
      <p:ext uri="{BB962C8B-B14F-4D97-AF65-F5344CB8AC3E}">
        <p14:creationId xmlns:p14="http://schemas.microsoft.com/office/powerpoint/2010/main" val="2383236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本日はこのような流れで進めていきます。</a:t>
            </a:r>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3</a:t>
            </a:fld>
            <a:endParaRPr kumimoji="1" lang="ja-JP" altLang="en-US"/>
          </a:p>
        </p:txBody>
      </p:sp>
    </p:spTree>
    <p:extLst>
      <p:ext uri="{BB962C8B-B14F-4D97-AF65-F5344CB8AC3E}">
        <p14:creationId xmlns:p14="http://schemas.microsoft.com/office/powerpoint/2010/main" val="1253325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148">
              <a:defRPr/>
            </a:pPr>
            <a:r>
              <a:rPr lang="ja-JP" altLang="en-US" dirty="0"/>
              <a:t>単元計画を確認しながら、単元デザインシートを作成してみてください。まず、個人で取り組んでいただきますが、</a:t>
            </a:r>
            <a:r>
              <a:rPr kumimoji="1" lang="ja-JP" altLang="en-US" dirty="0"/>
              <a:t>近くの先生と相談しながら進めても構いません。そして○分後を目安に、グループ内で考えを共有していただきます。その後、各グループの代表の方に発表していただきたいと考えています。もし、早く終わった先生がいらっしゃれば、他の単元でもデザインシートを作成してみてください。それでは始めてください。</a:t>
            </a:r>
            <a:endParaRPr kumimoji="1" lang="en-US" altLang="ja-JP" dirty="0"/>
          </a:p>
          <a:p>
            <a:pPr defTabSz="948148">
              <a:defRPr/>
            </a:pPr>
            <a:r>
              <a:rPr kumimoji="1" lang="ja-JP" altLang="en-US" dirty="0"/>
              <a:t>（記入後）それでは、近くの</a:t>
            </a:r>
            <a:r>
              <a:rPr kumimoji="1" lang="ja-JP" altLang="en-US"/>
              <a:t>先生方でペアになっていただき、</a:t>
            </a:r>
            <a:r>
              <a:rPr kumimoji="1" lang="ja-JP" altLang="en-US" dirty="0"/>
              <a:t>探究の過程を取り入れるアイディアを話してみてください。</a:t>
            </a:r>
            <a:endParaRPr kumimoji="1" lang="en-US" altLang="ja-JP" dirty="0"/>
          </a:p>
          <a:p>
            <a:r>
              <a:rPr kumimoji="1" lang="ja-JP" altLang="en-US" dirty="0"/>
              <a:t>（その後）それでは、何人かに全体でお話いただきたいと思います。</a:t>
            </a:r>
            <a:endParaRPr kumimoji="1" lang="en-US" altLang="ja-JP" dirty="0"/>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30</a:t>
            </a:fld>
            <a:endParaRPr kumimoji="1" lang="ja-JP" altLang="en-US"/>
          </a:p>
        </p:txBody>
      </p:sp>
    </p:spTree>
    <p:extLst>
      <p:ext uri="{BB962C8B-B14F-4D97-AF65-F5344CB8AC3E}">
        <p14:creationId xmlns:p14="http://schemas.microsoft.com/office/powerpoint/2010/main" val="1624358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まとめです。</a:t>
            </a:r>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31</a:t>
            </a:fld>
            <a:endParaRPr kumimoji="1" lang="ja-JP" altLang="en-US"/>
          </a:p>
        </p:txBody>
      </p:sp>
    </p:spTree>
    <p:extLst>
      <p:ext uri="{BB962C8B-B14F-4D97-AF65-F5344CB8AC3E}">
        <p14:creationId xmlns:p14="http://schemas.microsoft.com/office/powerpoint/2010/main" val="5390247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a:t>探究的な学習を行うことは、これまでの授業のやり方を一新するものではありません。日々先生方が行っている授業には、既に「探究の過程」に当てはまる学習過程があります。その「探究の過程」を意識して授業を展開することが大切です</a:t>
            </a:r>
            <a:r>
              <a:rPr kumimoji="1" lang="ja-JP" altLang="en-US" dirty="0" smtClean="0"/>
              <a:t>。</a:t>
            </a:r>
            <a:endParaRPr kumimoji="1" lang="en-US" altLang="ja-JP" dirty="0"/>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32</a:t>
            </a:fld>
            <a:endParaRPr kumimoji="1" lang="ja-JP" altLang="en-US"/>
          </a:p>
        </p:txBody>
      </p:sp>
    </p:spTree>
    <p:extLst>
      <p:ext uri="{BB962C8B-B14F-4D97-AF65-F5344CB8AC3E}">
        <p14:creationId xmlns:p14="http://schemas.microsoft.com/office/powerpoint/2010/main" val="7752514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a:t>探究の過程を取り入れた各教科での授業づくりをすることで、</a:t>
            </a:r>
            <a:endParaRPr kumimoji="1" lang="en-US" altLang="ja-JP" dirty="0"/>
          </a:p>
          <a:p>
            <a:pPr defTabSz="947864">
              <a:defRPr/>
            </a:pPr>
            <a:r>
              <a:rPr kumimoji="1" lang="ja-JP" altLang="en-US" dirty="0"/>
              <a:t>「児童生徒に対して、一貫した問題解決の過程を伝えることができること」、</a:t>
            </a:r>
          </a:p>
          <a:p>
            <a:pPr defTabSz="947864">
              <a:defRPr/>
            </a:pPr>
            <a:r>
              <a:rPr kumimoji="1" lang="ja-JP" altLang="en-US" dirty="0"/>
              <a:t>「教員同士が教科や学年を越えて授業づくりの視点やアイディアを共有できること」、</a:t>
            </a:r>
          </a:p>
          <a:p>
            <a:pPr defTabSz="947864">
              <a:defRPr/>
            </a:pPr>
            <a:r>
              <a:rPr kumimoji="1" lang="ja-JP" altLang="en-US" dirty="0"/>
              <a:t>「探究的な学習を確認するきっかけになること」</a:t>
            </a:r>
            <a:endParaRPr kumimoji="1" lang="en-US" altLang="ja-JP" dirty="0"/>
          </a:p>
          <a:p>
            <a:pPr defTabSz="947864">
              <a:defRPr/>
            </a:pPr>
            <a:r>
              <a:rPr kumimoji="1" lang="ja-JP" altLang="en-US" dirty="0"/>
              <a:t>が期待されます。</a:t>
            </a:r>
            <a:endParaRPr kumimoji="1" lang="en-US" altLang="ja-JP" dirty="0"/>
          </a:p>
          <a:p>
            <a:pPr defTabSz="947864">
              <a:defRPr/>
            </a:pPr>
            <a:r>
              <a:rPr kumimoji="1" lang="ja-JP" altLang="en-US" dirty="0"/>
              <a:t>「全てを新しくする」という意識ではなく、これまで取り組んできたことを、探究の過程の視点で整理して、捉え直して授業づくりをしてみましょう。</a:t>
            </a:r>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33</a:t>
            </a:fld>
            <a:endParaRPr kumimoji="1" lang="ja-JP" altLang="en-US"/>
          </a:p>
        </p:txBody>
      </p:sp>
    </p:spTree>
    <p:extLst>
      <p:ext uri="{BB962C8B-B14F-4D97-AF65-F5344CB8AC3E}">
        <p14:creationId xmlns:p14="http://schemas.microsoft.com/office/powerpoint/2010/main" val="26488762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研修会のねらいはこの２つでした。この研修会が探究的な学習の視点からの授業改善の参考となれば幸いです。</a:t>
            </a:r>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34</a:t>
            </a:fld>
            <a:endParaRPr kumimoji="1" lang="ja-JP" altLang="en-US"/>
          </a:p>
        </p:txBody>
      </p:sp>
    </p:spTree>
    <p:extLst>
      <p:ext uri="{BB962C8B-B14F-4D97-AF65-F5344CB8AC3E}">
        <p14:creationId xmlns:p14="http://schemas.microsoft.com/office/powerpoint/2010/main" val="26102640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smtClean="0"/>
              <a:t>こちらは、令和５年度長期研修　探究的な学習研究グループの研究成果物、探究的な学習サポートパック「きょうから探究」のホームページのトップページです。一部を紹介します。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35</a:t>
            </a:fld>
            <a:endParaRPr kumimoji="1" lang="ja-JP" altLang="en-US"/>
          </a:p>
        </p:txBody>
      </p:sp>
    </p:spTree>
    <p:extLst>
      <p:ext uri="{BB962C8B-B14F-4D97-AF65-F5344CB8AC3E}">
        <p14:creationId xmlns:p14="http://schemas.microsoft.com/office/powerpoint/2010/main" val="30783018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smtClean="0"/>
              <a:t>「つかむ」の「各教科における探究の過程」では、「①～④の探究の過程の捉え」と、それぞれの過程を取り入れるポイントとして具体例を３つずつを、図で確認することができます。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36</a:t>
            </a:fld>
            <a:endParaRPr kumimoji="1" lang="ja-JP" altLang="en-US"/>
          </a:p>
        </p:txBody>
      </p:sp>
    </p:spTree>
    <p:extLst>
      <p:ext uri="{BB962C8B-B14F-4D97-AF65-F5344CB8AC3E}">
        <p14:creationId xmlns:p14="http://schemas.microsoft.com/office/powerpoint/2010/main" val="15095732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smtClean="0"/>
              <a:t>「探究の過程と各教科の学習過程の対応」では、授業に探究の過程を取り入れる際の参考となるような学習過程の例を、教科ごとの表にまとめています。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37</a:t>
            </a:fld>
            <a:endParaRPr kumimoji="1" lang="ja-JP" altLang="en-US"/>
          </a:p>
        </p:txBody>
      </p:sp>
    </p:spTree>
    <p:extLst>
      <p:ext uri="{BB962C8B-B14F-4D97-AF65-F5344CB8AC3E}">
        <p14:creationId xmlns:p14="http://schemas.microsoft.com/office/powerpoint/2010/main" val="31944048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smtClean="0"/>
              <a:t>「みがく」の「単元計画と学習指導案」では、探究の過程を取り入れた具体例を示しています。総合的な学習の時間が始まる学年に合わせて、小学校３年生から中学校３年生までを対象としています。</a:t>
            </a:r>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38</a:t>
            </a:fld>
            <a:endParaRPr kumimoji="1" lang="ja-JP" altLang="en-US"/>
          </a:p>
        </p:txBody>
      </p:sp>
    </p:spTree>
    <p:extLst>
      <p:ext uri="{BB962C8B-B14F-4D97-AF65-F5344CB8AC3E}">
        <p14:creationId xmlns:p14="http://schemas.microsoft.com/office/powerpoint/2010/main" val="35622307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smtClean="0"/>
              <a:t>「探究ＢＥＦＯＲＥ→ＡＦＴＥＲ」では、探究の過程を取り入れる際のポイントや工夫、取り入れる前と後の指導過程を示しています。これまでの取組を生かせることや、少しの工夫をすることで探究の過程を取り入れた授業づくりができることが伝わるように作成しています。</a:t>
            </a:r>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39</a:t>
            </a:fld>
            <a:endParaRPr kumimoji="1" lang="ja-JP" altLang="en-US"/>
          </a:p>
        </p:txBody>
      </p:sp>
    </p:spTree>
    <p:extLst>
      <p:ext uri="{BB962C8B-B14F-4D97-AF65-F5344CB8AC3E}">
        <p14:creationId xmlns:p14="http://schemas.microsoft.com/office/powerpoint/2010/main" val="600122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a:t>まず、探究的な学習についてです。</a:t>
            </a:r>
          </a:p>
          <a:p>
            <a:pPr defTabSz="947864">
              <a:defRPr/>
            </a:pPr>
            <a:endParaRPr kumimoji="1" lang="en-US" altLang="ja-JP" dirty="0"/>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4</a:t>
            </a:fld>
            <a:endParaRPr kumimoji="1" lang="ja-JP" altLang="en-US"/>
          </a:p>
        </p:txBody>
      </p:sp>
    </p:spTree>
    <p:extLst>
      <p:ext uri="{BB962C8B-B14F-4D97-AF65-F5344CB8AC3E}">
        <p14:creationId xmlns:p14="http://schemas.microsoft.com/office/powerpoint/2010/main" val="29356136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smtClean="0"/>
              <a:t>「はしる」の「授業実践」では、探究的な学習研究グループ研修員が所属校において実践した授業を紹介します。探究の過程を取り入れた授業の具体的なイメージにつながるよう、単元計画や学習指導案、ワークシート、授業の様子などを示しています。</a:t>
            </a:r>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40</a:t>
            </a:fld>
            <a:endParaRPr kumimoji="1" lang="ja-JP" altLang="en-US"/>
          </a:p>
        </p:txBody>
      </p:sp>
    </p:spTree>
    <p:extLst>
      <p:ext uri="{BB962C8B-B14F-4D97-AF65-F5344CB8AC3E}">
        <p14:creationId xmlns:p14="http://schemas.microsoft.com/office/powerpoint/2010/main" val="25552841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smtClean="0"/>
              <a:t>「教員研修会」では、実践した研修会の内容や進め方を紹介しています。スライドや単元デザインシート、研修会の様子などが確認できます。ぜひご覧ください。</a:t>
            </a:r>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41</a:t>
            </a:fld>
            <a:endParaRPr kumimoji="1" lang="ja-JP" altLang="en-US"/>
          </a:p>
        </p:txBody>
      </p:sp>
    </p:spTree>
    <p:extLst>
      <p:ext uri="{BB962C8B-B14F-4D97-AF65-F5344CB8AC3E}">
        <p14:creationId xmlns:p14="http://schemas.microsoft.com/office/powerpoint/2010/main" val="2384072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総合的な学習の時間に関しては、令和４年度長期研修の研究成果物を参考にご覧ください。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42</a:t>
            </a:fld>
            <a:endParaRPr kumimoji="1" lang="ja-JP" altLang="en-US"/>
          </a:p>
        </p:txBody>
      </p:sp>
    </p:spTree>
    <p:extLst>
      <p:ext uri="{BB962C8B-B14F-4D97-AF65-F5344CB8AC3E}">
        <p14:creationId xmlns:p14="http://schemas.microsoft.com/office/powerpoint/2010/main" val="30694459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smtClean="0"/>
              <a:t>こちらは、研修会の中で活用した資料のリンク集です。</a:t>
            </a:r>
            <a:endParaRPr kumimoji="1" lang="en-US" altLang="ja-JP" dirty="0" smtClean="0"/>
          </a:p>
          <a:p>
            <a:pPr defTabSz="947864">
              <a:defRPr/>
            </a:pPr>
            <a:r>
              <a:rPr kumimoji="1" lang="ja-JP" altLang="en-US" dirty="0" smtClean="0"/>
              <a:t>以上で、本日の研修会を終わります。お忙しい中、ご参加いただき、ありがとうございました。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43</a:t>
            </a:fld>
            <a:endParaRPr kumimoji="1" lang="ja-JP" altLang="en-US"/>
          </a:p>
        </p:txBody>
      </p:sp>
    </p:spTree>
    <p:extLst>
      <p:ext uri="{BB962C8B-B14F-4D97-AF65-F5344CB8AC3E}">
        <p14:creationId xmlns:p14="http://schemas.microsoft.com/office/powerpoint/2010/main" val="1592560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なぜ、総合的な学習の時間で述べられてきた探究的な学習を、</a:t>
            </a:r>
            <a:r>
              <a:rPr kumimoji="1" lang="ja-JP" altLang="en-US" u="none" dirty="0"/>
              <a:t>教科で行うのでしょうか</a:t>
            </a:r>
            <a:r>
              <a:rPr kumimoji="1" lang="ja-JP" altLang="en-US" dirty="0"/>
              <a:t>。</a:t>
            </a:r>
          </a:p>
        </p:txBody>
      </p:sp>
      <p:sp>
        <p:nvSpPr>
          <p:cNvPr id="4" name="スライド番号プレースホルダー 3"/>
          <p:cNvSpPr>
            <a:spLocks noGrp="1"/>
          </p:cNvSpPr>
          <p:nvPr>
            <p:ph type="sldNum" sz="quarter" idx="10"/>
          </p:nvPr>
        </p:nvSpPr>
        <p:spPr/>
        <p:txBody>
          <a:bodyPr/>
          <a:lstStyle/>
          <a:p>
            <a:fld id="{29924FE6-996D-4B1F-A67C-9F2EB1DD18DE}" type="slidenum">
              <a:rPr kumimoji="1" lang="ja-JP" altLang="en-US" smtClean="0"/>
              <a:t>5</a:t>
            </a:fld>
            <a:endParaRPr kumimoji="1" lang="ja-JP" altLang="en-US"/>
          </a:p>
        </p:txBody>
      </p:sp>
    </p:spTree>
    <p:extLst>
      <p:ext uri="{BB962C8B-B14F-4D97-AF65-F5344CB8AC3E}">
        <p14:creationId xmlns:p14="http://schemas.microsoft.com/office/powerpoint/2010/main" val="2676175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958">
              <a:defRPr/>
            </a:pPr>
            <a:r>
              <a:rPr kumimoji="1" lang="ja-JP" altLang="en-US" dirty="0"/>
              <a:t>平成</a:t>
            </a:r>
            <a:r>
              <a:rPr kumimoji="1" lang="en-US" altLang="ja-JP" dirty="0"/>
              <a:t>29</a:t>
            </a:r>
            <a:r>
              <a:rPr kumimoji="1" lang="ja-JP" altLang="en-US" dirty="0"/>
              <a:t>・</a:t>
            </a:r>
            <a:r>
              <a:rPr kumimoji="1" lang="en-US" altLang="ja-JP" dirty="0"/>
              <a:t>30</a:t>
            </a:r>
            <a:r>
              <a:rPr kumimoji="1" lang="ja-JP" altLang="en-US" dirty="0"/>
              <a:t>・</a:t>
            </a:r>
            <a:r>
              <a:rPr kumimoji="1" lang="en-US" altLang="ja-JP" dirty="0"/>
              <a:t>31</a:t>
            </a:r>
            <a:r>
              <a:rPr kumimoji="1" lang="ja-JP" altLang="en-US" dirty="0"/>
              <a:t>年改訂の学習指導要領では、「主体的・対話的で深い学び」の実現に向けた授業改善が求められています。</a:t>
            </a:r>
            <a:endParaRPr kumimoji="1" lang="en-US" altLang="ja-JP" dirty="0"/>
          </a:p>
        </p:txBody>
      </p:sp>
      <p:sp>
        <p:nvSpPr>
          <p:cNvPr id="4" name="スライド番号プレースホルダー 3"/>
          <p:cNvSpPr>
            <a:spLocks noGrp="1"/>
          </p:cNvSpPr>
          <p:nvPr>
            <p:ph type="sldNum" sz="quarter" idx="10"/>
          </p:nvPr>
        </p:nvSpPr>
        <p:spPr/>
        <p:txBody>
          <a:bodyPr/>
          <a:lstStyle/>
          <a:p>
            <a:fld id="{29924FE6-996D-4B1F-A67C-9F2EB1DD18DE}" type="slidenum">
              <a:rPr kumimoji="1" lang="ja-JP" altLang="en-US" smtClean="0"/>
              <a:t>6</a:t>
            </a:fld>
            <a:endParaRPr kumimoji="1" lang="ja-JP" altLang="en-US"/>
          </a:p>
        </p:txBody>
      </p:sp>
    </p:spTree>
    <p:extLst>
      <p:ext uri="{BB962C8B-B14F-4D97-AF65-F5344CB8AC3E}">
        <p14:creationId xmlns:p14="http://schemas.microsoft.com/office/powerpoint/2010/main" val="3147514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4" name="スライド イメージ プレースホルダー 3"/>
          <p:cNvSpPr>
            <a:spLocks noGrp="1" noRot="1" noChangeAspect="1"/>
          </p:cNvSpPr>
          <p:nvPr>
            <p:ph type="sldImg"/>
          </p:nvPr>
        </p:nvSpPr>
        <p:spPr>
          <a:xfrm>
            <a:off x="2824163" y="396875"/>
            <a:ext cx="4310062" cy="2425700"/>
          </a:xfrm>
        </p:spPr>
      </p:sp>
      <p:sp>
        <p:nvSpPr>
          <p:cNvPr id="187" name="Google Shape;187;p2:notes"/>
          <p:cNvSpPr txBox="1">
            <a:spLocks noGrp="1"/>
          </p:cNvSpPr>
          <p:nvPr>
            <p:ph type="body" idx="1"/>
          </p:nvPr>
        </p:nvSpPr>
        <p:spPr>
          <a:xfrm>
            <a:off x="544193" y="3363431"/>
            <a:ext cx="8869344" cy="1885564"/>
          </a:xfrm>
          <a:prstGeom prst="rect">
            <a:avLst/>
          </a:prstGeom>
          <a:noFill/>
          <a:ln>
            <a:noFill/>
          </a:ln>
        </p:spPr>
        <p:txBody>
          <a:bodyPr spcFirstLastPara="1" wrap="square" lIns="94733" tIns="47354" rIns="94733" bIns="47354" anchor="t" anchorCtr="0">
            <a:noAutofit/>
          </a:bodyPr>
          <a:lstStyle/>
          <a:p>
            <a:pPr>
              <a:defRPr/>
            </a:pPr>
            <a:r>
              <a:rPr kumimoji="1" lang="ja-JP" altLang="en-US" sz="1600" kern="1200" dirty="0">
                <a:solidFill>
                  <a:schemeClr val="tx1"/>
                </a:solidFill>
                <a:latin typeface="BIZ UDゴシック" panose="020B0400000000000000" pitchFamily="49" charset="-128"/>
                <a:ea typeface="BIZ UDゴシック" panose="020B0400000000000000" pitchFamily="49" charset="-128"/>
                <a:cs typeface="+mn-cs"/>
              </a:rPr>
              <a:t>そして、「学習指導要領の趣旨の実現に向けた個別最適な学びと協働的な学びの一体的な充実に関する参考資料」では、個別最適な学びと協働的な学びの一体的な充実が主体的・対話的で深い学びの視点からの授業改善につながることや、「個別最適な学び・協働的な学び」と「探究的な学習」の関係について示されています。</a:t>
            </a:r>
            <a:endParaRPr kumimoji="1" lang="en-US" altLang="ja-JP" sz="1600" kern="1200" dirty="0">
              <a:solidFill>
                <a:schemeClr val="tx1"/>
              </a:solidFill>
              <a:latin typeface="BIZ UDゴシック" panose="020B0400000000000000" pitchFamily="49" charset="-128"/>
              <a:ea typeface="BIZ UDゴシック" panose="020B0400000000000000" pitchFamily="49" charset="-128"/>
              <a:cs typeface="+mn-cs"/>
            </a:endParaRPr>
          </a:p>
        </p:txBody>
      </p:sp>
      <p:sp>
        <p:nvSpPr>
          <p:cNvPr id="188" name="Google Shape;188;p2:notes"/>
          <p:cNvSpPr txBox="1">
            <a:spLocks noGrp="1"/>
          </p:cNvSpPr>
          <p:nvPr>
            <p:ph type="sldNum" idx="12"/>
          </p:nvPr>
        </p:nvSpPr>
        <p:spPr>
          <a:xfrm>
            <a:off x="3339823" y="6768774"/>
            <a:ext cx="5864876" cy="266403"/>
          </a:xfrm>
          <a:prstGeom prst="rect">
            <a:avLst/>
          </a:prstGeom>
          <a:noFill/>
          <a:ln>
            <a:noFill/>
          </a:ln>
        </p:spPr>
        <p:txBody>
          <a:bodyPr spcFirstLastPara="1" wrap="square" lIns="94733" tIns="47354" rIns="94733" bIns="47354" anchor="b" anchorCtr="0">
            <a:noAutofit/>
          </a:bodyPr>
          <a:lstStyle/>
          <a:p>
            <a:pPr algn="r"/>
            <a:fld id="{00000000-1234-1234-1234-123412341234}" type="slidenum">
              <a:rPr lang="en-US" altLang="ja-JP" smtClean="0"/>
              <a:pPr algn="r"/>
              <a:t>7</a:t>
            </a:fld>
            <a:endParaRPr dirty="0"/>
          </a:p>
        </p:txBody>
      </p:sp>
      <p:sp>
        <p:nvSpPr>
          <p:cNvPr id="2" name="日付プレースホルダー 1"/>
          <p:cNvSpPr>
            <a:spLocks noGrp="1"/>
          </p:cNvSpPr>
          <p:nvPr>
            <p:ph type="dt" idx="13"/>
          </p:nvPr>
        </p:nvSpPr>
        <p:spPr>
          <a:xfrm>
            <a:off x="5343214" y="0"/>
            <a:ext cx="4085988" cy="359768"/>
          </a:xfrm>
        </p:spPr>
        <p:txBody>
          <a:bodyPr/>
          <a:lstStyle/>
          <a:p>
            <a:fld id="{F7940291-218D-4EB9-A5B2-B6081C17E37E}" type="datetime1">
              <a:rPr lang="ja-JP" altLang="en-US" smtClean="0"/>
              <a:t>2024/3/4</a:t>
            </a:fld>
            <a:endParaRPr lang="ja-JP" altLang="en-US"/>
          </a:p>
        </p:txBody>
      </p:sp>
    </p:spTree>
    <p:extLst>
      <p:ext uri="{BB962C8B-B14F-4D97-AF65-F5344CB8AC3E}">
        <p14:creationId xmlns:p14="http://schemas.microsoft.com/office/powerpoint/2010/main" val="2047450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4" name="スライド イメージ プレースホルダー 3"/>
          <p:cNvSpPr>
            <a:spLocks noGrp="1" noRot="1" noChangeAspect="1"/>
          </p:cNvSpPr>
          <p:nvPr>
            <p:ph type="sldImg"/>
          </p:nvPr>
        </p:nvSpPr>
        <p:spPr>
          <a:xfrm>
            <a:off x="2879725" y="225425"/>
            <a:ext cx="4208463" cy="2368550"/>
          </a:xfrm>
        </p:spPr>
      </p:sp>
      <p:sp>
        <p:nvSpPr>
          <p:cNvPr id="187" name="Google Shape;187;p2:notes"/>
          <p:cNvSpPr txBox="1">
            <a:spLocks noGrp="1"/>
          </p:cNvSpPr>
          <p:nvPr>
            <p:ph type="body" idx="1"/>
          </p:nvPr>
        </p:nvSpPr>
        <p:spPr>
          <a:xfrm>
            <a:off x="670708" y="2985794"/>
            <a:ext cx="8869344" cy="3103403"/>
          </a:xfrm>
          <a:prstGeom prst="rect">
            <a:avLst/>
          </a:prstGeom>
          <a:noFill/>
          <a:ln>
            <a:noFill/>
          </a:ln>
        </p:spPr>
        <p:txBody>
          <a:bodyPr spcFirstLastPara="1" wrap="square" lIns="94733" tIns="47354" rIns="94733" bIns="47354" anchor="t" anchorCtr="0">
            <a:noAutofit/>
          </a:bodyPr>
          <a:lstStyle/>
          <a:p>
            <a:pPr>
              <a:defRPr/>
            </a:pPr>
            <a:r>
              <a:rPr kumimoji="1" lang="ja-JP" altLang="en-US" sz="1600" kern="1200" dirty="0">
                <a:solidFill>
                  <a:schemeClr val="tx1"/>
                </a:solidFill>
                <a:latin typeface="BIZ UDゴシック" panose="020B0400000000000000" pitchFamily="49" charset="-128"/>
                <a:ea typeface="BIZ UDゴシック" panose="020B0400000000000000" pitchFamily="49" charset="-128"/>
                <a:cs typeface="+mn-cs"/>
              </a:rPr>
              <a:t>まず、個別最適な学びについて、探究において課題の設定、情報の収集、整理・分析、まとめ・表現を行う等、教師が子供一人一人に応じた学習活動や学習課題に取り組む機会を提供することで、子供自身が学習が最適となるよう調整する「学習の個性化」が必要であることが述べられています。</a:t>
            </a:r>
          </a:p>
        </p:txBody>
      </p:sp>
      <p:sp>
        <p:nvSpPr>
          <p:cNvPr id="188" name="Google Shape;188;p2:notes"/>
          <p:cNvSpPr txBox="1">
            <a:spLocks noGrp="1"/>
          </p:cNvSpPr>
          <p:nvPr>
            <p:ph type="sldNum" idx="12"/>
          </p:nvPr>
        </p:nvSpPr>
        <p:spPr>
          <a:xfrm>
            <a:off x="3339823" y="6768774"/>
            <a:ext cx="5864876" cy="266403"/>
          </a:xfrm>
          <a:prstGeom prst="rect">
            <a:avLst/>
          </a:prstGeom>
          <a:noFill/>
          <a:ln>
            <a:noFill/>
          </a:ln>
        </p:spPr>
        <p:txBody>
          <a:bodyPr spcFirstLastPara="1" wrap="square" lIns="94733" tIns="47354" rIns="94733" bIns="47354" anchor="b" anchorCtr="0">
            <a:noAutofit/>
          </a:bodyPr>
          <a:lstStyle/>
          <a:p>
            <a:pPr algn="r"/>
            <a:fld id="{00000000-1234-1234-1234-123412341234}" type="slidenum">
              <a:rPr lang="en-US" altLang="ja-JP" smtClean="0"/>
              <a:pPr algn="r"/>
              <a:t>8</a:t>
            </a:fld>
            <a:endParaRPr dirty="0"/>
          </a:p>
        </p:txBody>
      </p:sp>
      <p:sp>
        <p:nvSpPr>
          <p:cNvPr id="2" name="日付プレースホルダー 1"/>
          <p:cNvSpPr>
            <a:spLocks noGrp="1"/>
          </p:cNvSpPr>
          <p:nvPr>
            <p:ph type="dt" idx="13"/>
          </p:nvPr>
        </p:nvSpPr>
        <p:spPr>
          <a:xfrm>
            <a:off x="5343214" y="0"/>
            <a:ext cx="4085988" cy="359768"/>
          </a:xfrm>
        </p:spPr>
        <p:txBody>
          <a:bodyPr/>
          <a:lstStyle/>
          <a:p>
            <a:fld id="{F7940291-218D-4EB9-A5B2-B6081C17E37E}" type="datetime1">
              <a:rPr lang="ja-JP" altLang="en-US" smtClean="0"/>
              <a:t>2024/3/4</a:t>
            </a:fld>
            <a:endParaRPr lang="ja-JP" altLang="en-US"/>
          </a:p>
        </p:txBody>
      </p:sp>
    </p:spTree>
    <p:extLst>
      <p:ext uri="{BB962C8B-B14F-4D97-AF65-F5344CB8AC3E}">
        <p14:creationId xmlns:p14="http://schemas.microsoft.com/office/powerpoint/2010/main" val="3026517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4" name="スライド イメージ プレースホルダー 3"/>
          <p:cNvSpPr>
            <a:spLocks noGrp="1" noRot="1" noChangeAspect="1"/>
          </p:cNvSpPr>
          <p:nvPr>
            <p:ph type="sldImg"/>
          </p:nvPr>
        </p:nvSpPr>
        <p:spPr>
          <a:xfrm>
            <a:off x="2879725" y="225425"/>
            <a:ext cx="4208463" cy="2368550"/>
          </a:xfrm>
        </p:spPr>
      </p:sp>
      <p:sp>
        <p:nvSpPr>
          <p:cNvPr id="187" name="Google Shape;187;p2:notes"/>
          <p:cNvSpPr txBox="1">
            <a:spLocks noGrp="1"/>
          </p:cNvSpPr>
          <p:nvPr>
            <p:ph type="body" idx="1"/>
          </p:nvPr>
        </p:nvSpPr>
        <p:spPr>
          <a:xfrm>
            <a:off x="670708" y="2985794"/>
            <a:ext cx="8869344" cy="3103403"/>
          </a:xfrm>
          <a:prstGeom prst="rect">
            <a:avLst/>
          </a:prstGeom>
          <a:noFill/>
          <a:ln>
            <a:noFill/>
          </a:ln>
        </p:spPr>
        <p:txBody>
          <a:bodyPr spcFirstLastPara="1" wrap="square" lIns="94733" tIns="47354" rIns="94733" bIns="47354" anchor="t" anchorCtr="0">
            <a:noAutofit/>
          </a:bodyPr>
          <a:lstStyle/>
          <a:p>
            <a:pPr>
              <a:defRPr/>
            </a:pPr>
            <a:r>
              <a:rPr kumimoji="1" lang="ja-JP" altLang="en-US" sz="1600" kern="1200" dirty="0">
                <a:solidFill>
                  <a:schemeClr val="tx1"/>
                </a:solidFill>
                <a:latin typeface="BIZ UDゴシック" panose="020B0400000000000000" pitchFamily="49" charset="-128"/>
                <a:ea typeface="BIZ UDゴシック" panose="020B0400000000000000" pitchFamily="49" charset="-128"/>
                <a:cs typeface="+mn-cs"/>
              </a:rPr>
              <a:t>また、探究的な学習や体験活動などを通じ、多様な他者と協働しながら、あらゆる他者を価値のある存在として尊重し、様々な社会的な変化を乗り越え、持続可能な社会の創り手となることができるよう、必要な資質・能力を育成する「協働的な学び」を充実することも重要であると述べられています。</a:t>
            </a:r>
            <a:endParaRPr kumimoji="1" lang="en-US" altLang="ja-JP" sz="1600" kern="1200" dirty="0">
              <a:solidFill>
                <a:schemeClr val="tx1"/>
              </a:solidFill>
              <a:latin typeface="BIZ UDゴシック" panose="020B0400000000000000" pitchFamily="49" charset="-128"/>
              <a:ea typeface="BIZ UDゴシック" panose="020B0400000000000000" pitchFamily="49" charset="-128"/>
              <a:cs typeface="+mn-cs"/>
            </a:endParaRPr>
          </a:p>
        </p:txBody>
      </p:sp>
      <p:sp>
        <p:nvSpPr>
          <p:cNvPr id="188" name="Google Shape;188;p2:notes"/>
          <p:cNvSpPr txBox="1">
            <a:spLocks noGrp="1"/>
          </p:cNvSpPr>
          <p:nvPr>
            <p:ph type="sldNum" idx="12"/>
          </p:nvPr>
        </p:nvSpPr>
        <p:spPr>
          <a:xfrm>
            <a:off x="3339823" y="6768774"/>
            <a:ext cx="5864876" cy="266403"/>
          </a:xfrm>
          <a:prstGeom prst="rect">
            <a:avLst/>
          </a:prstGeom>
          <a:noFill/>
          <a:ln>
            <a:noFill/>
          </a:ln>
        </p:spPr>
        <p:txBody>
          <a:bodyPr spcFirstLastPara="1" wrap="square" lIns="94733" tIns="47354" rIns="94733" bIns="47354" anchor="b" anchorCtr="0">
            <a:noAutofit/>
          </a:bodyPr>
          <a:lstStyle/>
          <a:p>
            <a:pPr algn="r"/>
            <a:fld id="{00000000-1234-1234-1234-123412341234}" type="slidenum">
              <a:rPr lang="en-US" altLang="ja-JP" smtClean="0"/>
              <a:pPr algn="r"/>
              <a:t>9</a:t>
            </a:fld>
            <a:endParaRPr dirty="0"/>
          </a:p>
        </p:txBody>
      </p:sp>
      <p:sp>
        <p:nvSpPr>
          <p:cNvPr id="2" name="日付プレースホルダー 1"/>
          <p:cNvSpPr>
            <a:spLocks noGrp="1"/>
          </p:cNvSpPr>
          <p:nvPr>
            <p:ph type="dt" idx="13"/>
          </p:nvPr>
        </p:nvSpPr>
        <p:spPr>
          <a:xfrm>
            <a:off x="5343214" y="0"/>
            <a:ext cx="4085988" cy="359768"/>
          </a:xfrm>
        </p:spPr>
        <p:txBody>
          <a:bodyPr/>
          <a:lstStyle/>
          <a:p>
            <a:fld id="{F7940291-218D-4EB9-A5B2-B6081C17E37E}" type="datetime1">
              <a:rPr lang="ja-JP" altLang="en-US" smtClean="0"/>
              <a:t>2024/3/4</a:t>
            </a:fld>
            <a:endParaRPr lang="ja-JP" altLang="en-US"/>
          </a:p>
        </p:txBody>
      </p:sp>
    </p:spTree>
    <p:extLst>
      <p:ext uri="{BB962C8B-B14F-4D97-AF65-F5344CB8AC3E}">
        <p14:creationId xmlns:p14="http://schemas.microsoft.com/office/powerpoint/2010/main" val="3129854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C04564F-CA0A-434F-9777-AFDCECF0DA01}" type="datetime1">
              <a:rPr kumimoji="1" lang="ja-JP" altLang="en-US" smtClean="0"/>
              <a:t>2024/3/4</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令和５年度　専門研究　探究的な学習研究グループ</a:t>
            </a:r>
          </a:p>
        </p:txBody>
      </p:sp>
      <p:sp>
        <p:nvSpPr>
          <p:cNvPr id="6" name="スライド番号プレースホルダー 5"/>
          <p:cNvSpPr>
            <a:spLocks noGrp="1"/>
          </p:cNvSpPr>
          <p:nvPr>
            <p:ph type="sldNum" sz="quarter" idx="12"/>
          </p:nvPr>
        </p:nvSpPr>
        <p:spPr>
          <a:xfrm>
            <a:off x="-101420" y="6539175"/>
            <a:ext cx="555171" cy="365125"/>
          </a:xfrm>
        </p:spPr>
        <p:txBody>
          <a:bodyPr/>
          <a:lstStyle/>
          <a:p>
            <a:fld id="{F089EEB1-C3F1-4603-9C0A-BE17052604F2}" type="slidenum">
              <a:rPr kumimoji="1" lang="ja-JP" altLang="en-US" smtClean="0"/>
              <a:pPr/>
              <a:t>‹#›</a:t>
            </a:fld>
            <a:endParaRPr kumimoji="1" lang="ja-JP" altLang="en-US"/>
          </a:p>
        </p:txBody>
      </p:sp>
    </p:spTree>
    <p:extLst>
      <p:ext uri="{BB962C8B-B14F-4D97-AF65-F5344CB8AC3E}">
        <p14:creationId xmlns:p14="http://schemas.microsoft.com/office/powerpoint/2010/main" val="4132410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1A4ED8C-F691-4559-8493-91D3C9178F01}" type="datetime1">
              <a:rPr kumimoji="1" lang="ja-JP" altLang="en-US" smtClean="0"/>
              <a:t>2024/3/4</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令和５年度　専門研究　探究的な学習研究グループ</a:t>
            </a:r>
          </a:p>
        </p:txBody>
      </p:sp>
      <p:sp>
        <p:nvSpPr>
          <p:cNvPr id="6" name="スライド番号プレースホルダー 5"/>
          <p:cNvSpPr>
            <a:spLocks noGrp="1"/>
          </p:cNvSpPr>
          <p:nvPr>
            <p:ph type="sldNum" sz="quarter" idx="12"/>
          </p:nvPr>
        </p:nvSpPr>
        <p:spPr/>
        <p:txBody>
          <a:bodyPr/>
          <a:lstStyle/>
          <a:p>
            <a:fld id="{F089EEB1-C3F1-4603-9C0A-BE17052604F2}" type="slidenum">
              <a:rPr kumimoji="1" lang="ja-JP" altLang="en-US" smtClean="0"/>
              <a:t>‹#›</a:t>
            </a:fld>
            <a:endParaRPr kumimoji="1" lang="ja-JP" altLang="en-US"/>
          </a:p>
        </p:txBody>
      </p:sp>
    </p:spTree>
    <p:extLst>
      <p:ext uri="{BB962C8B-B14F-4D97-AF65-F5344CB8AC3E}">
        <p14:creationId xmlns:p14="http://schemas.microsoft.com/office/powerpoint/2010/main" val="3648155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89EC2E7-C71E-45B3-B037-80582F7A2203}" type="datetime1">
              <a:rPr kumimoji="1" lang="ja-JP" altLang="en-US" smtClean="0"/>
              <a:t>2024/3/4</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令和５年度　専門研究　探究的な学習研究グループ</a:t>
            </a:r>
          </a:p>
        </p:txBody>
      </p:sp>
      <p:sp>
        <p:nvSpPr>
          <p:cNvPr id="6" name="スライド番号プレースホルダー 5"/>
          <p:cNvSpPr>
            <a:spLocks noGrp="1"/>
          </p:cNvSpPr>
          <p:nvPr>
            <p:ph type="sldNum" sz="quarter" idx="12"/>
          </p:nvPr>
        </p:nvSpPr>
        <p:spPr/>
        <p:txBody>
          <a:bodyPr/>
          <a:lstStyle/>
          <a:p>
            <a:fld id="{F089EEB1-C3F1-4603-9C0A-BE17052604F2}" type="slidenum">
              <a:rPr kumimoji="1" lang="ja-JP" altLang="en-US" smtClean="0"/>
              <a:t>‹#›</a:t>
            </a:fld>
            <a:endParaRPr kumimoji="1" lang="ja-JP" altLang="en-US"/>
          </a:p>
        </p:txBody>
      </p:sp>
    </p:spTree>
    <p:extLst>
      <p:ext uri="{BB962C8B-B14F-4D97-AF65-F5344CB8AC3E}">
        <p14:creationId xmlns:p14="http://schemas.microsoft.com/office/powerpoint/2010/main" val="1515423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2991A5D-649D-4F2B-B81A-9D9F4FB36C15}" type="datetime1">
              <a:rPr kumimoji="1" lang="ja-JP" altLang="en-US" smtClean="0"/>
              <a:t>2024/3/4</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dirty="0"/>
              <a:t>令和５年度　専門研究　探究的な学習研究グループ</a:t>
            </a:r>
          </a:p>
        </p:txBody>
      </p:sp>
      <p:sp>
        <p:nvSpPr>
          <p:cNvPr id="6" name="スライド番号プレースホルダー 5"/>
          <p:cNvSpPr>
            <a:spLocks noGrp="1"/>
          </p:cNvSpPr>
          <p:nvPr>
            <p:ph type="sldNum" sz="quarter" idx="12"/>
          </p:nvPr>
        </p:nvSpPr>
        <p:spPr/>
        <p:txBody>
          <a:bodyPr/>
          <a:lstStyle>
            <a:lvl1pPr>
              <a:defRPr sz="1600" b="1">
                <a:latin typeface="UD デジタル 教科書体 N-B" panose="02020700000000000000" pitchFamily="17" charset="-128"/>
                <a:ea typeface="UD デジタル 教科書体 N-B" panose="02020700000000000000" pitchFamily="17" charset="-128"/>
              </a:defRPr>
            </a:lvl1pPr>
          </a:lstStyle>
          <a:p>
            <a:fld id="{F089EEB1-C3F1-4603-9C0A-BE17052604F2}" type="slidenum">
              <a:rPr lang="ja-JP" altLang="en-US" smtClean="0"/>
              <a:pPr/>
              <a:t>‹#›</a:t>
            </a:fld>
            <a:endParaRPr lang="ja-JP" altLang="en-US" dirty="0"/>
          </a:p>
        </p:txBody>
      </p:sp>
    </p:spTree>
    <p:extLst>
      <p:ext uri="{BB962C8B-B14F-4D97-AF65-F5344CB8AC3E}">
        <p14:creationId xmlns:p14="http://schemas.microsoft.com/office/powerpoint/2010/main" val="625760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47C482D-4BC1-4BA8-A7B7-176C4FC062A3}" type="datetime1">
              <a:rPr kumimoji="1" lang="ja-JP" altLang="en-US" smtClean="0"/>
              <a:t>2024/3/4</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令和５年度　専門研究　探究的な学習研究グループ</a:t>
            </a:r>
          </a:p>
        </p:txBody>
      </p:sp>
      <p:sp>
        <p:nvSpPr>
          <p:cNvPr id="6" name="スライド番号プレースホルダー 5"/>
          <p:cNvSpPr>
            <a:spLocks noGrp="1"/>
          </p:cNvSpPr>
          <p:nvPr>
            <p:ph type="sldNum" sz="quarter" idx="12"/>
          </p:nvPr>
        </p:nvSpPr>
        <p:spPr/>
        <p:txBody>
          <a:bodyPr/>
          <a:lstStyle/>
          <a:p>
            <a:fld id="{F089EEB1-C3F1-4603-9C0A-BE17052604F2}" type="slidenum">
              <a:rPr kumimoji="1" lang="ja-JP" altLang="en-US" smtClean="0"/>
              <a:t>‹#›</a:t>
            </a:fld>
            <a:endParaRPr kumimoji="1" lang="ja-JP" altLang="en-US"/>
          </a:p>
        </p:txBody>
      </p:sp>
    </p:spTree>
    <p:extLst>
      <p:ext uri="{BB962C8B-B14F-4D97-AF65-F5344CB8AC3E}">
        <p14:creationId xmlns:p14="http://schemas.microsoft.com/office/powerpoint/2010/main" val="1277535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A48DFA4-4FB5-43B7-8789-EBD3B5A8D66D}" type="datetime1">
              <a:rPr kumimoji="1" lang="ja-JP" altLang="en-US" smtClean="0"/>
              <a:t>2024/3/4</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令和５年度　専門研究　探究的な学習研究グループ</a:t>
            </a:r>
          </a:p>
        </p:txBody>
      </p:sp>
      <p:sp>
        <p:nvSpPr>
          <p:cNvPr id="7" name="スライド番号プレースホルダー 6"/>
          <p:cNvSpPr>
            <a:spLocks noGrp="1"/>
          </p:cNvSpPr>
          <p:nvPr>
            <p:ph type="sldNum" sz="quarter" idx="12"/>
          </p:nvPr>
        </p:nvSpPr>
        <p:spPr/>
        <p:txBody>
          <a:bodyPr/>
          <a:lstStyle/>
          <a:p>
            <a:fld id="{F089EEB1-C3F1-4603-9C0A-BE17052604F2}" type="slidenum">
              <a:rPr kumimoji="1" lang="ja-JP" altLang="en-US" smtClean="0"/>
              <a:t>‹#›</a:t>
            </a:fld>
            <a:endParaRPr kumimoji="1" lang="ja-JP" altLang="en-US"/>
          </a:p>
        </p:txBody>
      </p:sp>
    </p:spTree>
    <p:extLst>
      <p:ext uri="{BB962C8B-B14F-4D97-AF65-F5344CB8AC3E}">
        <p14:creationId xmlns:p14="http://schemas.microsoft.com/office/powerpoint/2010/main" val="3414415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6BF4CDF-AEDF-4DD3-9652-ABEF13E93009}" type="datetime1">
              <a:rPr kumimoji="1" lang="ja-JP" altLang="en-US" smtClean="0"/>
              <a:t>2024/3/4</a:t>
            </a:fld>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a:t>令和５年度　専門研究　探究的な学習研究グループ</a:t>
            </a:r>
          </a:p>
        </p:txBody>
      </p:sp>
      <p:sp>
        <p:nvSpPr>
          <p:cNvPr id="9" name="スライド番号プレースホルダー 8"/>
          <p:cNvSpPr>
            <a:spLocks noGrp="1"/>
          </p:cNvSpPr>
          <p:nvPr>
            <p:ph type="sldNum" sz="quarter" idx="12"/>
          </p:nvPr>
        </p:nvSpPr>
        <p:spPr/>
        <p:txBody>
          <a:bodyPr/>
          <a:lstStyle/>
          <a:p>
            <a:fld id="{F089EEB1-C3F1-4603-9C0A-BE17052604F2}" type="slidenum">
              <a:rPr kumimoji="1" lang="ja-JP" altLang="en-US" smtClean="0"/>
              <a:t>‹#›</a:t>
            </a:fld>
            <a:endParaRPr kumimoji="1" lang="ja-JP" altLang="en-US"/>
          </a:p>
        </p:txBody>
      </p:sp>
    </p:spTree>
    <p:extLst>
      <p:ext uri="{BB962C8B-B14F-4D97-AF65-F5344CB8AC3E}">
        <p14:creationId xmlns:p14="http://schemas.microsoft.com/office/powerpoint/2010/main" val="3925184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167CA88-22E3-4E28-8D69-A959FBFE9A34}" type="datetime1">
              <a:rPr kumimoji="1" lang="ja-JP" altLang="en-US" smtClean="0"/>
              <a:t>2024/3/4</a:t>
            </a:fld>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a:t>令和５年度　専門研究　探究的な学習研究グループ</a:t>
            </a:r>
          </a:p>
        </p:txBody>
      </p:sp>
      <p:sp>
        <p:nvSpPr>
          <p:cNvPr id="5" name="スライド番号プレースホルダー 4"/>
          <p:cNvSpPr>
            <a:spLocks noGrp="1"/>
          </p:cNvSpPr>
          <p:nvPr>
            <p:ph type="sldNum" sz="quarter" idx="12"/>
          </p:nvPr>
        </p:nvSpPr>
        <p:spPr/>
        <p:txBody>
          <a:bodyPr/>
          <a:lstStyle/>
          <a:p>
            <a:fld id="{F089EEB1-C3F1-4603-9C0A-BE17052604F2}" type="slidenum">
              <a:rPr kumimoji="1" lang="ja-JP" altLang="en-US" smtClean="0"/>
              <a:t>‹#›</a:t>
            </a:fld>
            <a:endParaRPr kumimoji="1" lang="ja-JP" altLang="en-US"/>
          </a:p>
        </p:txBody>
      </p:sp>
    </p:spTree>
    <p:extLst>
      <p:ext uri="{BB962C8B-B14F-4D97-AF65-F5344CB8AC3E}">
        <p14:creationId xmlns:p14="http://schemas.microsoft.com/office/powerpoint/2010/main" val="2918014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87ABA03-3C07-4562-B8EE-EAD5ABD0835B}" type="datetime1">
              <a:rPr kumimoji="1" lang="ja-JP" altLang="en-US" smtClean="0"/>
              <a:t>2024/3/4</a:t>
            </a:fld>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4" name="スライド番号プレースホルダー 3"/>
          <p:cNvSpPr>
            <a:spLocks noGrp="1"/>
          </p:cNvSpPr>
          <p:nvPr>
            <p:ph type="sldNum" sz="quarter" idx="12"/>
          </p:nvPr>
        </p:nvSpPr>
        <p:spPr/>
        <p:txBody>
          <a:bodyPr/>
          <a:lstStyle/>
          <a:p>
            <a:fld id="{F089EEB1-C3F1-4603-9C0A-BE17052604F2}" type="slidenum">
              <a:rPr kumimoji="1" lang="ja-JP" altLang="en-US" smtClean="0"/>
              <a:t>‹#›</a:t>
            </a:fld>
            <a:endParaRPr kumimoji="1" lang="ja-JP" altLang="en-US"/>
          </a:p>
        </p:txBody>
      </p:sp>
    </p:spTree>
    <p:extLst>
      <p:ext uri="{BB962C8B-B14F-4D97-AF65-F5344CB8AC3E}">
        <p14:creationId xmlns:p14="http://schemas.microsoft.com/office/powerpoint/2010/main" val="473534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EB38645-0EE3-4CC3-AD0F-CBEF771202CB}" type="datetime1">
              <a:rPr kumimoji="1" lang="ja-JP" altLang="en-US" smtClean="0"/>
              <a:t>2024/3/4</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令和５年度　専門研究　探究的な学習研究グループ</a:t>
            </a:r>
          </a:p>
        </p:txBody>
      </p:sp>
      <p:sp>
        <p:nvSpPr>
          <p:cNvPr id="7" name="スライド番号プレースホルダー 6"/>
          <p:cNvSpPr>
            <a:spLocks noGrp="1"/>
          </p:cNvSpPr>
          <p:nvPr>
            <p:ph type="sldNum" sz="quarter" idx="12"/>
          </p:nvPr>
        </p:nvSpPr>
        <p:spPr/>
        <p:txBody>
          <a:bodyPr/>
          <a:lstStyle/>
          <a:p>
            <a:fld id="{F089EEB1-C3F1-4603-9C0A-BE17052604F2}" type="slidenum">
              <a:rPr kumimoji="1" lang="ja-JP" altLang="en-US" smtClean="0"/>
              <a:t>‹#›</a:t>
            </a:fld>
            <a:endParaRPr kumimoji="1" lang="ja-JP" altLang="en-US"/>
          </a:p>
        </p:txBody>
      </p:sp>
    </p:spTree>
    <p:extLst>
      <p:ext uri="{BB962C8B-B14F-4D97-AF65-F5344CB8AC3E}">
        <p14:creationId xmlns:p14="http://schemas.microsoft.com/office/powerpoint/2010/main" val="641404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CB7647D-56EF-4628-917E-2796DB2B0E16}" type="datetime1">
              <a:rPr kumimoji="1" lang="ja-JP" altLang="en-US" smtClean="0"/>
              <a:t>2024/3/4</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令和５年度　専門研究　探究的な学習研究グループ</a:t>
            </a:r>
          </a:p>
        </p:txBody>
      </p:sp>
      <p:sp>
        <p:nvSpPr>
          <p:cNvPr id="7" name="スライド番号プレースホルダー 6"/>
          <p:cNvSpPr>
            <a:spLocks noGrp="1"/>
          </p:cNvSpPr>
          <p:nvPr>
            <p:ph type="sldNum" sz="quarter" idx="12"/>
          </p:nvPr>
        </p:nvSpPr>
        <p:spPr/>
        <p:txBody>
          <a:bodyPr/>
          <a:lstStyle/>
          <a:p>
            <a:fld id="{F089EEB1-C3F1-4603-9C0A-BE17052604F2}" type="slidenum">
              <a:rPr kumimoji="1" lang="ja-JP" altLang="en-US" smtClean="0"/>
              <a:t>‹#›</a:t>
            </a:fld>
            <a:endParaRPr kumimoji="1" lang="ja-JP" altLang="en-US"/>
          </a:p>
        </p:txBody>
      </p:sp>
    </p:spTree>
    <p:extLst>
      <p:ext uri="{BB962C8B-B14F-4D97-AF65-F5344CB8AC3E}">
        <p14:creationId xmlns:p14="http://schemas.microsoft.com/office/powerpoint/2010/main" val="337083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2C1AB-A76A-4177-B3E8-0700F14B9489}" type="datetime1">
              <a:rPr kumimoji="1" lang="ja-JP" altLang="en-US" smtClean="0"/>
              <a:t>2024/3/4</a:t>
            </a:fld>
            <a:endParaRPr kumimoji="1" lang="ja-JP" altLang="en-US"/>
          </a:p>
        </p:txBody>
      </p:sp>
      <p:sp>
        <p:nvSpPr>
          <p:cNvPr id="5" name="フッター プレースホルダー 4"/>
          <p:cNvSpPr>
            <a:spLocks noGrp="1"/>
          </p:cNvSpPr>
          <p:nvPr>
            <p:ph type="ftr" sz="quarter" idx="3"/>
          </p:nvPr>
        </p:nvSpPr>
        <p:spPr>
          <a:xfrm>
            <a:off x="8314763" y="6573930"/>
            <a:ext cx="4114800" cy="365125"/>
          </a:xfrm>
          <a:prstGeom prst="rect">
            <a:avLst/>
          </a:prstGeom>
        </p:spPr>
        <p:txBody>
          <a:bodyPr vert="horz" lIns="91440" tIns="45720" rIns="91440" bIns="45720" rtlCol="0" anchor="ctr"/>
          <a:lstStyle>
            <a:lvl1pPr algn="ctr">
              <a:defRPr sz="1200">
                <a:solidFill>
                  <a:schemeClr val="tx1"/>
                </a:solidFill>
                <a:latin typeface="UD デジタル 教科書体 N-B" panose="02020700000000000000" pitchFamily="17" charset="-128"/>
                <a:ea typeface="UD デジタル 教科書体 N-B" panose="02020700000000000000" pitchFamily="17" charset="-128"/>
              </a:defRPr>
            </a:lvl1pPr>
          </a:lstStyle>
          <a:p>
            <a:r>
              <a:rPr lang="ja-JP" altLang="en-US"/>
              <a:t>令和５年度　専門研究　探究的な学習研究グループ</a:t>
            </a:r>
            <a:endParaRPr lang="ja-JP" altLang="en-US" dirty="0"/>
          </a:p>
        </p:txBody>
      </p:sp>
      <p:sp>
        <p:nvSpPr>
          <p:cNvPr id="6" name="スライド番号プレースホルダー 5"/>
          <p:cNvSpPr>
            <a:spLocks noGrp="1"/>
          </p:cNvSpPr>
          <p:nvPr>
            <p:ph type="sldNum" sz="quarter" idx="4"/>
          </p:nvPr>
        </p:nvSpPr>
        <p:spPr>
          <a:xfrm>
            <a:off x="-43545" y="6492875"/>
            <a:ext cx="555171" cy="365125"/>
          </a:xfrm>
          <a:prstGeom prst="rect">
            <a:avLst/>
          </a:prstGeom>
        </p:spPr>
        <p:txBody>
          <a:bodyPr vert="horz" lIns="91440" tIns="45720" rIns="91440" bIns="45720" rtlCol="0" anchor="ctr"/>
          <a:lstStyle>
            <a:lvl1pPr algn="r">
              <a:defRPr sz="1600" b="1">
                <a:solidFill>
                  <a:schemeClr val="tx1"/>
                </a:solidFill>
                <a:latin typeface="UD デジタル 教科書体 N-B" panose="02020700000000000000" pitchFamily="17" charset="-128"/>
                <a:ea typeface="UD デジタル 教科書体 N-B" panose="02020700000000000000" pitchFamily="17" charset="-128"/>
              </a:defRPr>
            </a:lvl1pPr>
          </a:lstStyle>
          <a:p>
            <a:fld id="{F089EEB1-C3F1-4603-9C0A-BE17052604F2}" type="slidenum">
              <a:rPr lang="ja-JP" altLang="en-US" smtClean="0"/>
              <a:pPr/>
              <a:t>‹#›</a:t>
            </a:fld>
            <a:endParaRPr lang="ja-JP" altLang="en-US"/>
          </a:p>
        </p:txBody>
      </p:sp>
    </p:spTree>
    <p:extLst>
      <p:ext uri="{BB962C8B-B14F-4D97-AF65-F5344CB8AC3E}">
        <p14:creationId xmlns:p14="http://schemas.microsoft.com/office/powerpoint/2010/main" val="46387078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7" Type="http://schemas.microsoft.com/office/2007/relationships/hdphoto" Target="../media/hdphoto1.wdp"/><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6.png"/><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5.png"/><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5.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25.png"/><Relationship Id="rId9" Type="http://schemas.openxmlformats.org/officeDocument/2006/relationships/image" Target="../media/image43.png"/></Relationships>
</file>

<file path=ppt/slides/_rels/slide41.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0.png"/><Relationship Id="rId3" Type="http://schemas.openxmlformats.org/officeDocument/2006/relationships/image" Target="../media/image25.png"/><Relationship Id="rId7" Type="http://schemas.openxmlformats.org/officeDocument/2006/relationships/image" Target="../media/image46.png"/><Relationship Id="rId12" Type="http://schemas.microsoft.com/office/2007/relationships/hdphoto" Target="../media/hdphoto3.wdp"/><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9.png"/><Relationship Id="rId5" Type="http://schemas.openxmlformats.org/officeDocument/2006/relationships/image" Target="../media/image40.png"/><Relationship Id="rId10" Type="http://schemas.microsoft.com/office/2007/relationships/hdphoto" Target="../media/hdphoto2.wdp"/><Relationship Id="rId4" Type="http://schemas.openxmlformats.org/officeDocument/2006/relationships/image" Target="../media/image39.png"/><Relationship Id="rId9" Type="http://schemas.openxmlformats.org/officeDocument/2006/relationships/image" Target="../media/image48.png"/><Relationship Id="rId14"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75503" y="324420"/>
            <a:ext cx="10419873" cy="1994809"/>
          </a:xfrm>
        </p:spPr>
        <p:txBody>
          <a:bodyPr>
            <a:normAutofit/>
          </a:bodyPr>
          <a:lstStyle/>
          <a:p>
            <a:pPr algn="r">
              <a:lnSpc>
                <a:spcPct val="100000"/>
              </a:lnSpc>
            </a:pPr>
            <a:r>
              <a:rPr kumimoji="1" lang="ja-JP" altLang="en-US" dirty="0">
                <a:latin typeface="UD デジタル 教科書体 N-B" panose="02020700000000000000" pitchFamily="17" charset="-128"/>
                <a:ea typeface="UD デジタル 教科書体 N-B" panose="02020700000000000000" pitchFamily="17" charset="-128"/>
              </a:rPr>
              <a:t>各教科における探究的な学習</a:t>
            </a:r>
            <a:r>
              <a:rPr kumimoji="1" lang="en-US" altLang="ja-JP" dirty="0">
                <a:latin typeface="UD デジタル 教科書体 N-B" panose="02020700000000000000" pitchFamily="17" charset="-128"/>
                <a:ea typeface="UD デジタル 教科書体 N-B" panose="02020700000000000000" pitchFamily="17" charset="-128"/>
              </a:rPr>
              <a:t/>
            </a:r>
            <a:br>
              <a:rPr kumimoji="1" lang="en-US" altLang="ja-JP" dirty="0">
                <a:latin typeface="UD デジタル 教科書体 N-B" panose="02020700000000000000" pitchFamily="17" charset="-128"/>
                <a:ea typeface="UD デジタル 教科書体 N-B" panose="02020700000000000000" pitchFamily="17" charset="-128"/>
              </a:rPr>
            </a:br>
            <a:r>
              <a:rPr kumimoji="1" lang="ja-JP" altLang="en-US" dirty="0">
                <a:latin typeface="UD デジタル 教科書体 N-B" panose="02020700000000000000" pitchFamily="17" charset="-128"/>
                <a:ea typeface="UD デジタル 教科書体 N-B" panose="02020700000000000000" pitchFamily="17" charset="-128"/>
              </a:rPr>
              <a:t>教員研修会</a:t>
            </a:r>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6737" y="1659171"/>
            <a:ext cx="3255807" cy="4275345"/>
          </a:xfrm>
          <a:prstGeom prst="rect">
            <a:avLst/>
          </a:prstGeom>
        </p:spPr>
      </p:pic>
      <p:pic>
        <p:nvPicPr>
          <p:cNvPr id="6" name="図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3387108" y="902749"/>
            <a:ext cx="2403908" cy="3156679"/>
          </a:xfrm>
          <a:prstGeom prst="rect">
            <a:avLst/>
          </a:prstGeom>
        </p:spPr>
      </p:pic>
      <p:sp>
        <p:nvSpPr>
          <p:cNvPr id="10" name="サブタイトル 2"/>
          <p:cNvSpPr txBox="1">
            <a:spLocks/>
          </p:cNvSpPr>
          <p:nvPr/>
        </p:nvSpPr>
        <p:spPr>
          <a:xfrm>
            <a:off x="3416481" y="5934516"/>
            <a:ext cx="8656320" cy="625339"/>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lumMod val="95000"/>
                    <a:lumOff val="5000"/>
                  </a:schemeClr>
                </a:solidFill>
                <a:latin typeface="UD デジタル 教科書体 N-B" panose="02020700000000000000" pitchFamily="17" charset="-128"/>
                <a:ea typeface="UD デジタル 教科書体 N-B" panose="02020700000000000000" pitchFamily="17" charset="-128"/>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UD デジタル 教科書体 N-B" panose="02020700000000000000" pitchFamily="17" charset="-128"/>
                <a:ea typeface="UD デジタル 教科書体 N-B" panose="02020700000000000000" pitchFamily="17" charset="-128"/>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UD デジタル 教科書体 N-B" panose="02020700000000000000" pitchFamily="17" charset="-128"/>
                <a:ea typeface="UD デジタル 教科書体 N-B" panose="02020700000000000000" pitchFamily="17" charset="-128"/>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UD デジタル 教科書体 N-B" panose="02020700000000000000" pitchFamily="17" charset="-128"/>
                <a:ea typeface="UD デジタル 教科書体 N-B" panose="02020700000000000000" pitchFamily="17" charset="-128"/>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UD デジタル 教科書体 N-B" panose="02020700000000000000" pitchFamily="17" charset="-128"/>
                <a:ea typeface="UD デジタル 教科書体 N-B" panose="02020700000000000000" pitchFamily="17" charset="-128"/>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9pPr>
          </a:lstStyle>
          <a:p>
            <a:pPr algn="ctr"/>
            <a:r>
              <a:rPr lang="ja-JP" altLang="en-US" sz="3600" dirty="0"/>
              <a:t>○月</a:t>
            </a:r>
            <a:r>
              <a:rPr lang="en-US" altLang="ja-JP" sz="3600" dirty="0"/>
              <a:t>×</a:t>
            </a:r>
            <a:r>
              <a:rPr lang="ja-JP" altLang="en-US" sz="3600" dirty="0"/>
              <a:t>日</a:t>
            </a:r>
            <a:r>
              <a:rPr lang="en-US" altLang="ja-JP" sz="3600" dirty="0"/>
              <a:t>(</a:t>
            </a:r>
            <a:r>
              <a:rPr lang="ja-JP" altLang="en-US" sz="3600" dirty="0"/>
              <a:t>△</a:t>
            </a:r>
            <a:r>
              <a:rPr lang="en-US" altLang="ja-JP" sz="3600" dirty="0"/>
              <a:t>)</a:t>
            </a:r>
            <a:r>
              <a:rPr lang="ja-JP" altLang="en-US" sz="3600" dirty="0"/>
              <a:t>　□□立□□</a:t>
            </a:r>
            <a:r>
              <a:rPr lang="ja-JP" altLang="en-US" sz="3600" dirty="0" smtClean="0"/>
              <a:t>□小学校</a:t>
            </a:r>
            <a:endParaRPr lang="ja-JP" altLang="en-US" sz="3600" dirty="0"/>
          </a:p>
        </p:txBody>
      </p:sp>
      <p:sp>
        <p:nvSpPr>
          <p:cNvPr id="7" name="サブタイトル 2"/>
          <p:cNvSpPr txBox="1">
            <a:spLocks/>
          </p:cNvSpPr>
          <p:nvPr/>
        </p:nvSpPr>
        <p:spPr>
          <a:xfrm>
            <a:off x="3387108" y="3568978"/>
            <a:ext cx="2382129" cy="625339"/>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lumMod val="95000"/>
                    <a:lumOff val="5000"/>
                  </a:schemeClr>
                </a:solidFill>
                <a:latin typeface="UD デジタル 教科書体 N-B" panose="02020700000000000000" pitchFamily="17" charset="-128"/>
                <a:ea typeface="UD デジタル 教科書体 N-B" panose="02020700000000000000" pitchFamily="17" charset="-128"/>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UD デジタル 教科書体 N-B" panose="02020700000000000000" pitchFamily="17" charset="-128"/>
                <a:ea typeface="UD デジタル 教科書体 N-B" panose="02020700000000000000" pitchFamily="17" charset="-128"/>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UD デジタル 教科書体 N-B" panose="02020700000000000000" pitchFamily="17" charset="-128"/>
                <a:ea typeface="UD デジタル 教科書体 N-B" panose="02020700000000000000" pitchFamily="17" charset="-128"/>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UD デジタル 教科書体 N-B" panose="02020700000000000000" pitchFamily="17" charset="-128"/>
                <a:ea typeface="UD デジタル 教科書体 N-B" panose="02020700000000000000" pitchFamily="17" charset="-128"/>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UD デジタル 教科書体 N-B" panose="02020700000000000000" pitchFamily="17" charset="-128"/>
                <a:ea typeface="UD デジタル 教科書体 N-B" panose="02020700000000000000" pitchFamily="17" charset="-128"/>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9pPr>
          </a:lstStyle>
          <a:p>
            <a:pPr algn="ctr"/>
            <a:r>
              <a:rPr lang="ja-JP" altLang="en-US" sz="2000" dirty="0"/>
              <a:t>タンタン</a:t>
            </a:r>
          </a:p>
        </p:txBody>
      </p:sp>
      <p:sp>
        <p:nvSpPr>
          <p:cNvPr id="8" name="サブタイトル 2"/>
          <p:cNvSpPr txBox="1">
            <a:spLocks/>
          </p:cNvSpPr>
          <p:nvPr/>
        </p:nvSpPr>
        <p:spPr>
          <a:xfrm>
            <a:off x="6553575" y="5309177"/>
            <a:ext cx="2382129" cy="625339"/>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lumMod val="95000"/>
                    <a:lumOff val="5000"/>
                  </a:schemeClr>
                </a:solidFill>
                <a:latin typeface="UD デジタル 教科書体 N-B" panose="02020700000000000000" pitchFamily="17" charset="-128"/>
                <a:ea typeface="UD デジタル 教科書体 N-B" panose="02020700000000000000" pitchFamily="17" charset="-128"/>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UD デジタル 教科書体 N-B" panose="02020700000000000000" pitchFamily="17" charset="-128"/>
                <a:ea typeface="UD デジタル 教科書体 N-B" panose="02020700000000000000" pitchFamily="17" charset="-128"/>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UD デジタル 教科書体 N-B" panose="02020700000000000000" pitchFamily="17" charset="-128"/>
                <a:ea typeface="UD デジタル 教科書体 N-B" panose="02020700000000000000" pitchFamily="17" charset="-128"/>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UD デジタル 教科書体 N-B" panose="02020700000000000000" pitchFamily="17" charset="-128"/>
                <a:ea typeface="UD デジタル 教科書体 N-B" panose="02020700000000000000" pitchFamily="17" charset="-128"/>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UD デジタル 教科書体 N-B" panose="02020700000000000000" pitchFamily="17" charset="-128"/>
                <a:ea typeface="UD デジタル 教科書体 N-B" panose="02020700000000000000" pitchFamily="17" charset="-128"/>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9pPr>
          </a:lstStyle>
          <a:p>
            <a:pPr algn="ctr"/>
            <a:r>
              <a:rPr lang="ja-JP" altLang="en-US" sz="2000" dirty="0"/>
              <a:t>キュウキュウ</a:t>
            </a:r>
          </a:p>
        </p:txBody>
      </p:sp>
    </p:spTree>
    <p:extLst>
      <p:ext uri="{BB962C8B-B14F-4D97-AF65-F5344CB8AC3E}">
        <p14:creationId xmlns:p14="http://schemas.microsoft.com/office/powerpoint/2010/main" val="292247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4"/>
          <p:cNvSpPr txBox="1">
            <a:spLocks/>
          </p:cNvSpPr>
          <p:nvPr/>
        </p:nvSpPr>
        <p:spPr>
          <a:xfrm>
            <a:off x="677334" y="1270001"/>
            <a:ext cx="9230595" cy="127643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95000"/>
                    <a:lumOff val="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95000"/>
                    <a:lumOff val="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95000"/>
                    <a:lumOff val="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3200" dirty="0">
                <a:latin typeface="UD デジタル 教科書体 N-B" panose="02020700000000000000" pitchFamily="17" charset="-128"/>
                <a:ea typeface="UD デジタル 教科書体 N-B" panose="02020700000000000000" pitchFamily="17" charset="-128"/>
              </a:rPr>
              <a:t>物事の本質を探って見極めようとする学習</a:t>
            </a:r>
            <a:endParaRPr lang="en-US" altLang="ja-JP" sz="3200" dirty="0">
              <a:latin typeface="UD デジタル 教科書体 N-B" panose="02020700000000000000" pitchFamily="17" charset="-128"/>
              <a:ea typeface="UD デジタル 教科書体 N-B" panose="02020700000000000000" pitchFamily="17" charset="-128"/>
            </a:endParaRPr>
          </a:p>
          <a:p>
            <a:r>
              <a:rPr lang="ja-JP" altLang="en-US" sz="3200" dirty="0">
                <a:latin typeface="UD デジタル 教科書体 N-B" panose="02020700000000000000" pitchFamily="17" charset="-128"/>
                <a:ea typeface="UD デジタル 教科書体 N-B" panose="02020700000000000000" pitchFamily="17" charset="-128"/>
              </a:rPr>
              <a:t>問題解決的な活動が発展的に繰り返される</a:t>
            </a:r>
          </a:p>
        </p:txBody>
      </p:sp>
      <p:sp>
        <p:nvSpPr>
          <p:cNvPr id="31" name="タイトル 3"/>
          <p:cNvSpPr txBox="1">
            <a:spLocks/>
          </p:cNvSpPr>
          <p:nvPr/>
        </p:nvSpPr>
        <p:spPr>
          <a:xfrm>
            <a:off x="8476285" y="229001"/>
            <a:ext cx="3255074" cy="920164"/>
          </a:xfrm>
          <a:prstGeom prst="rect">
            <a:avLst/>
          </a:prstGeom>
          <a:ln>
            <a:solidFill>
              <a:schemeClr val="tx1"/>
            </a:solidFill>
          </a:ln>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lnSpc>
                <a:spcPct val="120000"/>
              </a:lnSpc>
            </a:pPr>
            <a:r>
              <a:rPr lang="ja-JP" altLang="en-US" sz="2400" dirty="0">
                <a:solidFill>
                  <a:schemeClr val="tx1"/>
                </a:solidFill>
              </a:rPr>
              <a:t>学習指導要領解説</a:t>
            </a:r>
            <a:endParaRPr lang="en-US" altLang="ja-JP" sz="2400" dirty="0">
              <a:solidFill>
                <a:schemeClr val="tx1"/>
              </a:solidFill>
            </a:endParaRPr>
          </a:p>
          <a:p>
            <a:pPr algn="ctr">
              <a:lnSpc>
                <a:spcPct val="120000"/>
              </a:lnSpc>
            </a:pPr>
            <a:r>
              <a:rPr lang="ja-JP" altLang="en-US" sz="2400" dirty="0">
                <a:solidFill>
                  <a:schemeClr val="tx1"/>
                </a:solidFill>
              </a:rPr>
              <a:t>総合的な学習の時間編</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7"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grpSp>
        <p:nvGrpSpPr>
          <p:cNvPr id="9" name="グループ化 8"/>
          <p:cNvGrpSpPr/>
          <p:nvPr/>
        </p:nvGrpSpPr>
        <p:grpSpPr>
          <a:xfrm>
            <a:off x="677334" y="770635"/>
            <a:ext cx="2735240" cy="590788"/>
            <a:chOff x="677334" y="770635"/>
            <a:chExt cx="2735240" cy="590788"/>
          </a:xfrm>
        </p:grpSpPr>
        <p:sp>
          <p:nvSpPr>
            <p:cNvPr id="11" name="タイトル 1"/>
            <p:cNvSpPr txBox="1">
              <a:spLocks/>
            </p:cNvSpPr>
            <p:nvPr/>
          </p:nvSpPr>
          <p:spPr>
            <a:xfrm>
              <a:off x="677334" y="774127"/>
              <a:ext cx="2735240" cy="587296"/>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solidFill>
                    <a:schemeClr val="tx1"/>
                  </a:solidFill>
                </a:rPr>
                <a:t>探究的な学習</a:t>
              </a:r>
            </a:p>
          </p:txBody>
        </p:sp>
        <p:sp>
          <p:nvSpPr>
            <p:cNvPr id="12" name="正方形/長方形 11"/>
            <p:cNvSpPr/>
            <p:nvPr/>
          </p:nvSpPr>
          <p:spPr>
            <a:xfrm>
              <a:off x="701398" y="770635"/>
              <a:ext cx="2547129" cy="5234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10</a:t>
            </a:fld>
            <a:endParaRPr lang="ja-JP" altLang="en-US" dirty="0"/>
          </a:p>
        </p:txBody>
      </p:sp>
    </p:spTree>
    <p:extLst>
      <p:ext uri="{BB962C8B-B14F-4D97-AF65-F5344CB8AC3E}">
        <p14:creationId xmlns:p14="http://schemas.microsoft.com/office/powerpoint/2010/main" val="1696456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5292631" y="2712910"/>
            <a:ext cx="5573316" cy="3841541"/>
          </a:xfrm>
          <a:prstGeom prst="rect">
            <a:avLst/>
          </a:prstGeom>
        </p:spPr>
      </p:pic>
      <p:sp>
        <p:nvSpPr>
          <p:cNvPr id="8" name="テキスト ボックス 2"/>
          <p:cNvSpPr txBox="1">
            <a:spLocks noChangeArrowheads="1"/>
          </p:cNvSpPr>
          <p:nvPr/>
        </p:nvSpPr>
        <p:spPr bwMode="auto">
          <a:xfrm>
            <a:off x="5387417" y="2712910"/>
            <a:ext cx="3104439" cy="707886"/>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2000" b="1" dirty="0">
                <a:effectLst/>
                <a:latin typeface="BIZ UDゴシック" panose="020B0400000000000000" pitchFamily="49" charset="-128"/>
                <a:ea typeface="BIZ UDゴシック" panose="020B0400000000000000" pitchFamily="49" charset="-128"/>
                <a:cs typeface="游明朝" panose="02020400000000000000" pitchFamily="18" charset="-128"/>
              </a:rPr>
              <a:t>探究的な学習における</a:t>
            </a:r>
            <a:endParaRPr lang="en-US" altLang="ja-JP" sz="2000" b="1" dirty="0">
              <a:effectLst/>
              <a:latin typeface="BIZ UDゴシック" panose="020B0400000000000000" pitchFamily="49" charset="-128"/>
              <a:ea typeface="BIZ UDゴシック" panose="020B0400000000000000" pitchFamily="49" charset="-128"/>
              <a:cs typeface="游明朝" panose="02020400000000000000" pitchFamily="18" charset="-128"/>
            </a:endParaRPr>
          </a:p>
          <a:p>
            <a:pPr algn="just">
              <a:spcAft>
                <a:spcPts val="0"/>
              </a:spcAft>
            </a:pPr>
            <a:r>
              <a:rPr lang="ja-JP" sz="2000" b="1" dirty="0">
                <a:effectLst/>
                <a:latin typeface="BIZ UDゴシック" panose="020B0400000000000000" pitchFamily="49" charset="-128"/>
                <a:ea typeface="BIZ UDゴシック" panose="020B0400000000000000" pitchFamily="49" charset="-128"/>
                <a:cs typeface="游明朝" panose="02020400000000000000" pitchFamily="18" charset="-128"/>
              </a:rPr>
              <a:t>児童</a:t>
            </a:r>
            <a:r>
              <a:rPr lang="ja-JP" altLang="en-US" sz="2000" b="1" dirty="0">
                <a:effectLst/>
                <a:latin typeface="BIZ UDゴシック" panose="020B0400000000000000" pitchFamily="49" charset="-128"/>
                <a:ea typeface="BIZ UDゴシック" panose="020B0400000000000000" pitchFamily="49" charset="-128"/>
                <a:cs typeface="游明朝" panose="02020400000000000000" pitchFamily="18" charset="-128"/>
              </a:rPr>
              <a:t>生徒</a:t>
            </a:r>
            <a:r>
              <a:rPr lang="ja-JP" sz="2000" b="1" dirty="0">
                <a:effectLst/>
                <a:latin typeface="BIZ UDゴシック" panose="020B0400000000000000" pitchFamily="49" charset="-128"/>
                <a:ea typeface="BIZ UDゴシック" panose="020B0400000000000000" pitchFamily="49" charset="-128"/>
                <a:cs typeface="游明朝" panose="02020400000000000000" pitchFamily="18" charset="-128"/>
              </a:rPr>
              <a:t>の学習の姿</a:t>
            </a:r>
          </a:p>
        </p:txBody>
      </p:sp>
      <p:sp>
        <p:nvSpPr>
          <p:cNvPr id="10" name="コンテンツ プレースホルダー 4"/>
          <p:cNvSpPr txBox="1">
            <a:spLocks/>
          </p:cNvSpPr>
          <p:nvPr/>
        </p:nvSpPr>
        <p:spPr>
          <a:xfrm>
            <a:off x="677334" y="1270001"/>
            <a:ext cx="9230595" cy="127643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95000"/>
                    <a:lumOff val="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95000"/>
                    <a:lumOff val="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95000"/>
                    <a:lumOff val="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3200" dirty="0">
                <a:latin typeface="UD デジタル 教科書体 N-B" panose="02020700000000000000" pitchFamily="17" charset="-128"/>
                <a:ea typeface="UD デジタル 教科書体 N-B" panose="02020700000000000000" pitchFamily="17" charset="-128"/>
              </a:rPr>
              <a:t>物事の本質を探って見極めようとする学習</a:t>
            </a:r>
            <a:endParaRPr lang="en-US" altLang="ja-JP" sz="3200" dirty="0">
              <a:latin typeface="UD デジタル 教科書体 N-B" panose="02020700000000000000" pitchFamily="17" charset="-128"/>
              <a:ea typeface="UD デジタル 教科書体 N-B" panose="02020700000000000000" pitchFamily="17" charset="-128"/>
            </a:endParaRPr>
          </a:p>
          <a:p>
            <a:r>
              <a:rPr lang="ja-JP" altLang="en-US" sz="3200" dirty="0">
                <a:latin typeface="UD デジタル 教科書体 N-B" panose="02020700000000000000" pitchFamily="17" charset="-128"/>
                <a:ea typeface="UD デジタル 教科書体 N-B" panose="02020700000000000000" pitchFamily="17" charset="-128"/>
              </a:rPr>
              <a:t>問題解決的な活動が発展的に繰り返される</a:t>
            </a:r>
          </a:p>
        </p:txBody>
      </p:sp>
      <p:sp>
        <p:nvSpPr>
          <p:cNvPr id="9" name="タイトル 3"/>
          <p:cNvSpPr txBox="1">
            <a:spLocks/>
          </p:cNvSpPr>
          <p:nvPr/>
        </p:nvSpPr>
        <p:spPr>
          <a:xfrm>
            <a:off x="8476285" y="229001"/>
            <a:ext cx="3255074" cy="920164"/>
          </a:xfrm>
          <a:prstGeom prst="rect">
            <a:avLst/>
          </a:prstGeom>
          <a:ln>
            <a:solidFill>
              <a:schemeClr val="tx1"/>
            </a:solidFill>
          </a:ln>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lnSpc>
                <a:spcPct val="120000"/>
              </a:lnSpc>
            </a:pPr>
            <a:r>
              <a:rPr lang="ja-JP" altLang="en-US" sz="2400" dirty="0">
                <a:solidFill>
                  <a:schemeClr val="tx1"/>
                </a:solidFill>
              </a:rPr>
              <a:t>学習指導要領解説</a:t>
            </a:r>
            <a:endParaRPr lang="en-US" altLang="ja-JP" sz="2400" dirty="0">
              <a:solidFill>
                <a:schemeClr val="tx1"/>
              </a:solidFill>
            </a:endParaRPr>
          </a:p>
          <a:p>
            <a:pPr algn="ctr">
              <a:lnSpc>
                <a:spcPct val="120000"/>
              </a:lnSpc>
            </a:pPr>
            <a:r>
              <a:rPr lang="ja-JP" altLang="en-US" sz="2400" dirty="0">
                <a:solidFill>
                  <a:schemeClr val="tx1"/>
                </a:solidFill>
              </a:rPr>
              <a:t>総合的な学習の時間編</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11"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grpSp>
        <p:nvGrpSpPr>
          <p:cNvPr id="13" name="グループ化 12"/>
          <p:cNvGrpSpPr/>
          <p:nvPr/>
        </p:nvGrpSpPr>
        <p:grpSpPr>
          <a:xfrm>
            <a:off x="677334" y="770635"/>
            <a:ext cx="2735240" cy="590788"/>
            <a:chOff x="677334" y="770635"/>
            <a:chExt cx="2735240" cy="590788"/>
          </a:xfrm>
        </p:grpSpPr>
        <p:sp>
          <p:nvSpPr>
            <p:cNvPr id="14" name="タイトル 1"/>
            <p:cNvSpPr txBox="1">
              <a:spLocks/>
            </p:cNvSpPr>
            <p:nvPr/>
          </p:nvSpPr>
          <p:spPr>
            <a:xfrm>
              <a:off x="677334" y="774127"/>
              <a:ext cx="2735240" cy="587296"/>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solidFill>
                    <a:schemeClr val="tx1"/>
                  </a:solidFill>
                </a:rPr>
                <a:t>探究的な学習</a:t>
              </a:r>
            </a:p>
          </p:txBody>
        </p:sp>
        <p:sp>
          <p:nvSpPr>
            <p:cNvPr id="15" name="正方形/長方形 14"/>
            <p:cNvSpPr/>
            <p:nvPr/>
          </p:nvSpPr>
          <p:spPr>
            <a:xfrm>
              <a:off x="701398" y="770635"/>
              <a:ext cx="2547129" cy="5234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11</a:t>
            </a:fld>
            <a:endParaRPr lang="ja-JP" altLang="en-US" dirty="0"/>
          </a:p>
        </p:txBody>
      </p:sp>
    </p:spTree>
    <p:extLst>
      <p:ext uri="{BB962C8B-B14F-4D97-AF65-F5344CB8AC3E}">
        <p14:creationId xmlns:p14="http://schemas.microsoft.com/office/powerpoint/2010/main" val="3937876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5292631" y="2712910"/>
            <a:ext cx="5573316" cy="3841541"/>
          </a:xfrm>
          <a:prstGeom prst="rect">
            <a:avLst/>
          </a:prstGeom>
        </p:spPr>
      </p:pic>
      <p:sp>
        <p:nvSpPr>
          <p:cNvPr id="8" name="テキスト ボックス 2"/>
          <p:cNvSpPr txBox="1">
            <a:spLocks noChangeArrowheads="1"/>
          </p:cNvSpPr>
          <p:nvPr/>
        </p:nvSpPr>
        <p:spPr bwMode="auto">
          <a:xfrm>
            <a:off x="5387417" y="2712910"/>
            <a:ext cx="3104439" cy="707886"/>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2000" b="1" dirty="0">
                <a:effectLst/>
                <a:latin typeface="BIZ UDゴシック" panose="020B0400000000000000" pitchFamily="49" charset="-128"/>
                <a:ea typeface="BIZ UDゴシック" panose="020B0400000000000000" pitchFamily="49" charset="-128"/>
                <a:cs typeface="游明朝" panose="02020400000000000000" pitchFamily="18" charset="-128"/>
              </a:rPr>
              <a:t>探究的な学習における</a:t>
            </a:r>
            <a:endParaRPr lang="en-US" altLang="ja-JP" sz="2000" b="1" dirty="0">
              <a:effectLst/>
              <a:latin typeface="BIZ UDゴシック" panose="020B0400000000000000" pitchFamily="49" charset="-128"/>
              <a:ea typeface="BIZ UDゴシック" panose="020B0400000000000000" pitchFamily="49" charset="-128"/>
              <a:cs typeface="游明朝" panose="02020400000000000000" pitchFamily="18" charset="-128"/>
            </a:endParaRPr>
          </a:p>
          <a:p>
            <a:pPr algn="just">
              <a:spcAft>
                <a:spcPts val="0"/>
              </a:spcAft>
            </a:pPr>
            <a:r>
              <a:rPr lang="ja-JP" sz="2000" b="1" dirty="0">
                <a:effectLst/>
                <a:latin typeface="BIZ UDゴシック" panose="020B0400000000000000" pitchFamily="49" charset="-128"/>
                <a:ea typeface="BIZ UDゴシック" panose="020B0400000000000000" pitchFamily="49" charset="-128"/>
                <a:cs typeface="游明朝" panose="02020400000000000000" pitchFamily="18" charset="-128"/>
              </a:rPr>
              <a:t>児童</a:t>
            </a:r>
            <a:r>
              <a:rPr lang="ja-JP" altLang="en-US" sz="2000" b="1" dirty="0">
                <a:effectLst/>
                <a:latin typeface="BIZ UDゴシック" panose="020B0400000000000000" pitchFamily="49" charset="-128"/>
                <a:ea typeface="BIZ UDゴシック" panose="020B0400000000000000" pitchFamily="49" charset="-128"/>
                <a:cs typeface="游明朝" panose="02020400000000000000" pitchFamily="18" charset="-128"/>
              </a:rPr>
              <a:t>生徒</a:t>
            </a:r>
            <a:r>
              <a:rPr lang="ja-JP" sz="2000" b="1" dirty="0">
                <a:effectLst/>
                <a:latin typeface="BIZ UDゴシック" panose="020B0400000000000000" pitchFamily="49" charset="-128"/>
                <a:ea typeface="BIZ UDゴシック" panose="020B0400000000000000" pitchFamily="49" charset="-128"/>
                <a:cs typeface="游明朝" panose="02020400000000000000" pitchFamily="18" charset="-128"/>
              </a:rPr>
              <a:t>の学習の姿</a:t>
            </a:r>
          </a:p>
        </p:txBody>
      </p:sp>
      <p:sp>
        <p:nvSpPr>
          <p:cNvPr id="9" name="テキスト ボックス 8"/>
          <p:cNvSpPr txBox="1"/>
          <p:nvPr/>
        </p:nvSpPr>
        <p:spPr>
          <a:xfrm>
            <a:off x="802927" y="3202520"/>
            <a:ext cx="4489704" cy="2862322"/>
          </a:xfrm>
          <a:prstGeom prst="rect">
            <a:avLst/>
          </a:prstGeom>
          <a:noFill/>
        </p:spPr>
        <p:txBody>
          <a:bodyPr wrap="square" rtlCol="0">
            <a:spAutoFit/>
          </a:bodyPr>
          <a:lstStyle/>
          <a:p>
            <a:r>
              <a:rPr kumimoji="1" lang="ja-JP" altLang="en-US" sz="3600" dirty="0">
                <a:latin typeface="UD デジタル 教科書体 N-B" panose="02020700000000000000" pitchFamily="17" charset="-128"/>
                <a:ea typeface="UD デジタル 教科書体 N-B" panose="02020700000000000000" pitchFamily="17" charset="-128"/>
              </a:rPr>
              <a:t>＜探究の過程＞</a:t>
            </a:r>
            <a:endParaRPr kumimoji="1" lang="en-US" altLang="ja-JP" sz="3600" dirty="0">
              <a:latin typeface="UD デジタル 教科書体 N-B" panose="02020700000000000000" pitchFamily="17" charset="-128"/>
              <a:ea typeface="UD デジタル 教科書体 N-B" panose="02020700000000000000" pitchFamily="17" charset="-128"/>
            </a:endParaRPr>
          </a:p>
          <a:p>
            <a:r>
              <a:rPr kumimoji="1" lang="ja-JP" altLang="en-US" sz="3600" dirty="0">
                <a:latin typeface="UD デジタル 教科書体 N-B" panose="02020700000000000000" pitchFamily="17" charset="-128"/>
                <a:ea typeface="UD デジタル 教科書体 N-B" panose="02020700000000000000" pitchFamily="17" charset="-128"/>
              </a:rPr>
              <a:t>①　課題の設定</a:t>
            </a:r>
            <a:endParaRPr kumimoji="1" lang="en-US" altLang="ja-JP" sz="3600" dirty="0">
              <a:latin typeface="UD デジタル 教科書体 N-B" panose="02020700000000000000" pitchFamily="17" charset="-128"/>
              <a:ea typeface="UD デジタル 教科書体 N-B" panose="02020700000000000000" pitchFamily="17" charset="-128"/>
            </a:endParaRPr>
          </a:p>
          <a:p>
            <a:r>
              <a:rPr kumimoji="1" lang="ja-JP" altLang="en-US" sz="3600" dirty="0">
                <a:latin typeface="UD デジタル 教科書体 N-B" panose="02020700000000000000" pitchFamily="17" charset="-128"/>
                <a:ea typeface="UD デジタル 教科書体 N-B" panose="02020700000000000000" pitchFamily="17" charset="-128"/>
              </a:rPr>
              <a:t>②　情報の収集</a:t>
            </a:r>
            <a:endParaRPr kumimoji="1" lang="en-US" altLang="ja-JP" sz="3600" dirty="0">
              <a:latin typeface="UD デジタル 教科書体 N-B" panose="02020700000000000000" pitchFamily="17" charset="-128"/>
              <a:ea typeface="UD デジタル 教科書体 N-B" panose="02020700000000000000" pitchFamily="17" charset="-128"/>
            </a:endParaRPr>
          </a:p>
          <a:p>
            <a:r>
              <a:rPr kumimoji="1" lang="ja-JP" altLang="en-US" sz="3600" dirty="0">
                <a:latin typeface="UD デジタル 教科書体 N-B" panose="02020700000000000000" pitchFamily="17" charset="-128"/>
                <a:ea typeface="UD デジタル 教科書体 N-B" panose="02020700000000000000" pitchFamily="17" charset="-128"/>
              </a:rPr>
              <a:t>③　整理・分析</a:t>
            </a:r>
            <a:endParaRPr kumimoji="1" lang="en-US" altLang="ja-JP" sz="3600" dirty="0">
              <a:latin typeface="UD デジタル 教科書体 N-B" panose="02020700000000000000" pitchFamily="17" charset="-128"/>
              <a:ea typeface="UD デジタル 教科書体 N-B" panose="02020700000000000000" pitchFamily="17" charset="-128"/>
            </a:endParaRPr>
          </a:p>
          <a:p>
            <a:r>
              <a:rPr kumimoji="1" lang="ja-JP" altLang="en-US" sz="3600" dirty="0">
                <a:latin typeface="UD デジタル 教科書体 N-B" panose="02020700000000000000" pitchFamily="17" charset="-128"/>
                <a:ea typeface="UD デジタル 教科書体 N-B" panose="02020700000000000000" pitchFamily="17" charset="-128"/>
              </a:rPr>
              <a:t>④　まとめ・表現</a:t>
            </a:r>
          </a:p>
        </p:txBody>
      </p:sp>
      <p:sp>
        <p:nvSpPr>
          <p:cNvPr id="10" name="コンテンツ プレースホルダー 4"/>
          <p:cNvSpPr txBox="1">
            <a:spLocks/>
          </p:cNvSpPr>
          <p:nvPr/>
        </p:nvSpPr>
        <p:spPr>
          <a:xfrm>
            <a:off x="677334" y="1270001"/>
            <a:ext cx="9230595" cy="127643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95000"/>
                    <a:lumOff val="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95000"/>
                    <a:lumOff val="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95000"/>
                    <a:lumOff val="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3200" dirty="0">
                <a:latin typeface="UD デジタル 教科書体 N-B" panose="02020700000000000000" pitchFamily="17" charset="-128"/>
                <a:ea typeface="UD デジタル 教科書体 N-B" panose="02020700000000000000" pitchFamily="17" charset="-128"/>
              </a:rPr>
              <a:t>物事の本質を探って見極めようとする学習</a:t>
            </a:r>
            <a:endParaRPr lang="en-US" altLang="ja-JP" sz="3200" dirty="0">
              <a:latin typeface="UD デジタル 教科書体 N-B" panose="02020700000000000000" pitchFamily="17" charset="-128"/>
              <a:ea typeface="UD デジタル 教科書体 N-B" panose="02020700000000000000" pitchFamily="17" charset="-128"/>
            </a:endParaRPr>
          </a:p>
          <a:p>
            <a:r>
              <a:rPr lang="ja-JP" altLang="en-US" sz="3200" dirty="0">
                <a:latin typeface="UD デジタル 教科書体 N-B" panose="02020700000000000000" pitchFamily="17" charset="-128"/>
                <a:ea typeface="UD デジタル 教科書体 N-B" panose="02020700000000000000" pitchFamily="17" charset="-128"/>
              </a:rPr>
              <a:t>問題解決的な活動が発展的に繰り返される</a:t>
            </a:r>
          </a:p>
        </p:txBody>
      </p:sp>
      <p:sp>
        <p:nvSpPr>
          <p:cNvPr id="3" name="角丸四角形 2"/>
          <p:cNvSpPr/>
          <p:nvPr/>
        </p:nvSpPr>
        <p:spPr>
          <a:xfrm>
            <a:off x="533370" y="3090226"/>
            <a:ext cx="4313083" cy="2974616"/>
          </a:xfrm>
          <a:prstGeom prst="roundRect">
            <a:avLst>
              <a:gd name="adj" fmla="val 8044"/>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7043559" y="5474969"/>
            <a:ext cx="2019418" cy="979171"/>
          </a:xfrm>
          <a:prstGeom prst="roundRect">
            <a:avLst>
              <a:gd name="adj" fmla="val 8704"/>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3"/>
          <p:cNvSpPr txBox="1">
            <a:spLocks/>
          </p:cNvSpPr>
          <p:nvPr/>
        </p:nvSpPr>
        <p:spPr>
          <a:xfrm>
            <a:off x="8476285" y="229001"/>
            <a:ext cx="3255074" cy="920164"/>
          </a:xfrm>
          <a:prstGeom prst="rect">
            <a:avLst/>
          </a:prstGeom>
          <a:ln>
            <a:solidFill>
              <a:schemeClr val="tx1"/>
            </a:solidFill>
          </a:ln>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lnSpc>
                <a:spcPct val="120000"/>
              </a:lnSpc>
            </a:pPr>
            <a:r>
              <a:rPr lang="ja-JP" altLang="en-US" sz="2400" dirty="0">
                <a:solidFill>
                  <a:schemeClr val="tx1"/>
                </a:solidFill>
              </a:rPr>
              <a:t>学習指導要領解説</a:t>
            </a:r>
            <a:endParaRPr lang="en-US" altLang="ja-JP" sz="2400" dirty="0">
              <a:solidFill>
                <a:schemeClr val="tx1"/>
              </a:solidFill>
            </a:endParaRPr>
          </a:p>
          <a:p>
            <a:pPr algn="ctr">
              <a:lnSpc>
                <a:spcPct val="120000"/>
              </a:lnSpc>
            </a:pPr>
            <a:r>
              <a:rPr lang="ja-JP" altLang="en-US" sz="2400" dirty="0">
                <a:solidFill>
                  <a:schemeClr val="tx1"/>
                </a:solidFill>
              </a:rPr>
              <a:t>総合的な学習の時間編</a:t>
            </a:r>
          </a:p>
        </p:txBody>
      </p:sp>
      <p:sp>
        <p:nvSpPr>
          <p:cNvPr id="4" name="フッター プレースホルダー 3"/>
          <p:cNvSpPr>
            <a:spLocks noGrp="1"/>
          </p:cNvSpPr>
          <p:nvPr>
            <p:ph type="ftr" sz="quarter" idx="11"/>
          </p:nvPr>
        </p:nvSpPr>
        <p:spPr/>
        <p:txBody>
          <a:bodyPr/>
          <a:lstStyle/>
          <a:p>
            <a:r>
              <a:rPr kumimoji="1" lang="ja-JP" altLang="en-US"/>
              <a:t>令和５年度　専門研究　探究的な学習研究グループ</a:t>
            </a:r>
          </a:p>
        </p:txBody>
      </p:sp>
      <p:sp>
        <p:nvSpPr>
          <p:cNvPr id="14"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grpSp>
        <p:nvGrpSpPr>
          <p:cNvPr id="6" name="グループ化 5"/>
          <p:cNvGrpSpPr/>
          <p:nvPr/>
        </p:nvGrpSpPr>
        <p:grpSpPr>
          <a:xfrm>
            <a:off x="677334" y="770635"/>
            <a:ext cx="2735240" cy="590788"/>
            <a:chOff x="677334" y="770635"/>
            <a:chExt cx="2735240" cy="590788"/>
          </a:xfrm>
        </p:grpSpPr>
        <p:sp>
          <p:nvSpPr>
            <p:cNvPr id="15" name="タイトル 1"/>
            <p:cNvSpPr txBox="1">
              <a:spLocks/>
            </p:cNvSpPr>
            <p:nvPr/>
          </p:nvSpPr>
          <p:spPr>
            <a:xfrm>
              <a:off x="677334" y="774127"/>
              <a:ext cx="2735240" cy="587296"/>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solidFill>
                    <a:schemeClr val="tx1"/>
                  </a:solidFill>
                </a:rPr>
                <a:t>探究的な学習</a:t>
              </a:r>
            </a:p>
          </p:txBody>
        </p:sp>
        <p:sp>
          <p:nvSpPr>
            <p:cNvPr id="5" name="正方形/長方形 4"/>
            <p:cNvSpPr/>
            <p:nvPr/>
          </p:nvSpPr>
          <p:spPr>
            <a:xfrm>
              <a:off x="701398" y="770635"/>
              <a:ext cx="2547129" cy="5234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12</a:t>
            </a:fld>
            <a:endParaRPr lang="ja-JP" altLang="en-US" dirty="0"/>
          </a:p>
        </p:txBody>
      </p:sp>
    </p:spTree>
    <p:extLst>
      <p:ext uri="{BB962C8B-B14F-4D97-AF65-F5344CB8AC3E}">
        <p14:creationId xmlns:p14="http://schemas.microsoft.com/office/powerpoint/2010/main" val="3161873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63457" y="655067"/>
            <a:ext cx="5875866" cy="725424"/>
          </a:xfrm>
        </p:spPr>
        <p:txBody>
          <a:bodyPr>
            <a:normAutofit/>
          </a:bodyPr>
          <a:lstStyle/>
          <a:p>
            <a:pPr algn="ct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3200" dirty="0">
                <a:solidFill>
                  <a:srgbClr val="FF0000"/>
                </a:solidFill>
                <a:latin typeface="UD デジタル 教科書体 N-B" panose="02020700000000000000" pitchFamily="17" charset="-128"/>
                <a:ea typeface="UD デジタル 教科書体 N-B" panose="02020700000000000000" pitchFamily="17" charset="-128"/>
              </a:rPr>
              <a:t>各教科</a:t>
            </a:r>
            <a:r>
              <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rPr>
              <a:t>における探究の過程</a:t>
            </a: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endPar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endParaRPr>
          </a:p>
        </p:txBody>
      </p:sp>
      <p:pic>
        <p:nvPicPr>
          <p:cNvPr id="16" name="図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4286" y="2112724"/>
            <a:ext cx="4690048" cy="4191437"/>
          </a:xfrm>
          <a:prstGeom prst="rect">
            <a:avLst/>
          </a:prstGeom>
        </p:spPr>
      </p:pic>
      <p:pic>
        <p:nvPicPr>
          <p:cNvPr id="17" name="図 1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5087101" flipH="1">
            <a:off x="4842675" y="3878102"/>
            <a:ext cx="1188000" cy="961199"/>
          </a:xfrm>
          <a:prstGeom prst="rect">
            <a:avLst/>
          </a:prstGeom>
        </p:spPr>
      </p:pic>
      <p:pic>
        <p:nvPicPr>
          <p:cNvPr id="18" name="図 1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8335069" flipH="1">
            <a:off x="6630694" y="3962164"/>
            <a:ext cx="936000" cy="761046"/>
          </a:xfrm>
          <a:prstGeom prst="rect">
            <a:avLst/>
          </a:prstGeom>
        </p:spPr>
      </p:pic>
      <p:pic>
        <p:nvPicPr>
          <p:cNvPr id="19" name="図 1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330620" flipH="1">
            <a:off x="6421820" y="2530183"/>
            <a:ext cx="828000" cy="701830"/>
          </a:xfrm>
          <a:prstGeom prst="rect">
            <a:avLst/>
          </a:prstGeom>
        </p:spPr>
      </p:pic>
      <p:pic>
        <p:nvPicPr>
          <p:cNvPr id="20" name="図 1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20313738" flipH="1">
            <a:off x="4983564" y="2584365"/>
            <a:ext cx="720000" cy="586669"/>
          </a:xfrm>
          <a:prstGeom prst="rect">
            <a:avLst/>
          </a:prstGeom>
        </p:spPr>
      </p:pic>
      <p:sp>
        <p:nvSpPr>
          <p:cNvPr id="21" name="テキスト ボックス 20"/>
          <p:cNvSpPr txBox="1"/>
          <p:nvPr/>
        </p:nvSpPr>
        <p:spPr>
          <a:xfrm>
            <a:off x="1268406" y="1196223"/>
            <a:ext cx="4314000" cy="707886"/>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①課題の設定</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単元を貫く課題を設定し、課題意識を持つ</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2" name="テキスト ボックス 21"/>
          <p:cNvSpPr txBox="1"/>
          <p:nvPr/>
        </p:nvSpPr>
        <p:spPr>
          <a:xfrm>
            <a:off x="6894648" y="1196222"/>
            <a:ext cx="4381115" cy="707886"/>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②情報の収集</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必要な情報を取り出したり収集したりする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4" name="テキスト ボックス 23"/>
          <p:cNvSpPr txBox="1"/>
          <p:nvPr/>
        </p:nvSpPr>
        <p:spPr>
          <a:xfrm>
            <a:off x="1268407" y="4965856"/>
            <a:ext cx="4314000" cy="954107"/>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④まとめ・表現</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気付きや発見、自分の考えなどをまとめ、</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判断し、表現する</a:t>
            </a:r>
          </a:p>
        </p:txBody>
      </p:sp>
      <p:sp>
        <p:nvSpPr>
          <p:cNvPr id="14" name="タイトル 1"/>
          <p:cNvSpPr txBox="1">
            <a:spLocks/>
          </p:cNvSpPr>
          <p:nvPr/>
        </p:nvSpPr>
        <p:spPr>
          <a:xfrm>
            <a:off x="2626241" y="4497141"/>
            <a:ext cx="3196813" cy="362712"/>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2000" dirty="0">
                <a:solidFill>
                  <a:schemeClr val="tx1"/>
                </a:solidFill>
                <a:effectLst>
                  <a:glow rad="127000">
                    <a:schemeClr val="bg1"/>
                  </a:glow>
                </a:effectLst>
              </a:rPr>
              <a:t>タンキュウシタイ</a:t>
            </a:r>
          </a:p>
        </p:txBody>
      </p:sp>
      <p:sp>
        <p:nvSpPr>
          <p:cNvPr id="26"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sp>
        <p:nvSpPr>
          <p:cNvPr id="5" name="フッター プレースホルダー 4"/>
          <p:cNvSpPr>
            <a:spLocks noGrp="1"/>
          </p:cNvSpPr>
          <p:nvPr>
            <p:ph type="ftr" sz="quarter" idx="11"/>
          </p:nvPr>
        </p:nvSpPr>
        <p:spPr/>
        <p:txBody>
          <a:bodyPr/>
          <a:lstStyle/>
          <a:p>
            <a:r>
              <a:rPr kumimoji="1" lang="ja-JP" altLang="en-US"/>
              <a:t>令和５年度　専門研究　探究的な学習研究グループ</a:t>
            </a:r>
          </a:p>
        </p:txBody>
      </p:sp>
      <p:sp>
        <p:nvSpPr>
          <p:cNvPr id="3" name="スライド番号プレースホルダー 2"/>
          <p:cNvSpPr>
            <a:spLocks noGrp="1"/>
          </p:cNvSpPr>
          <p:nvPr>
            <p:ph type="sldNum" sz="quarter" idx="12"/>
          </p:nvPr>
        </p:nvSpPr>
        <p:spPr/>
        <p:txBody>
          <a:bodyPr/>
          <a:lstStyle/>
          <a:p>
            <a:fld id="{F089EEB1-C3F1-4603-9C0A-BE17052604F2}" type="slidenum">
              <a:rPr lang="ja-JP" altLang="en-US" smtClean="0"/>
              <a:pPr/>
              <a:t>13</a:t>
            </a:fld>
            <a:endParaRPr lang="ja-JP" altLang="en-US" dirty="0"/>
          </a:p>
        </p:txBody>
      </p:sp>
      <p:sp>
        <p:nvSpPr>
          <p:cNvPr id="25" name="テキスト ボックス 24"/>
          <p:cNvSpPr txBox="1"/>
          <p:nvPr/>
        </p:nvSpPr>
        <p:spPr>
          <a:xfrm>
            <a:off x="6979183" y="4945817"/>
            <a:ext cx="4521429" cy="954107"/>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③整理・分析</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収集した情報を、整理したり分析したり</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して思考する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1419344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p:cNvSpPr>
            <a:spLocks noGrp="1"/>
          </p:cNvSpPr>
          <p:nvPr>
            <p:ph type="title"/>
          </p:nvPr>
        </p:nvSpPr>
        <p:spPr>
          <a:xfrm>
            <a:off x="2863457" y="655067"/>
            <a:ext cx="5875866" cy="725424"/>
          </a:xfrm>
        </p:spPr>
        <p:txBody>
          <a:bodyPr>
            <a:normAutofit/>
          </a:bodyPr>
          <a:lstStyle/>
          <a:p>
            <a:pPr algn="ct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3200" dirty="0">
                <a:solidFill>
                  <a:srgbClr val="FF0000"/>
                </a:solidFill>
                <a:latin typeface="UD デジタル 教科書体 N-B" panose="02020700000000000000" pitchFamily="17" charset="-128"/>
                <a:ea typeface="UD デジタル 教科書体 N-B" panose="02020700000000000000" pitchFamily="17" charset="-128"/>
              </a:rPr>
              <a:t>各教科</a:t>
            </a:r>
            <a:r>
              <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rPr>
              <a:t>における探究の過程</a:t>
            </a: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endPar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endParaRPr>
          </a:p>
        </p:txBody>
      </p:sp>
      <p:pic>
        <p:nvPicPr>
          <p:cNvPr id="14" name="図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4286" y="2112724"/>
            <a:ext cx="4690048" cy="4191437"/>
          </a:xfrm>
          <a:prstGeom prst="rect">
            <a:avLst/>
          </a:prstGeom>
        </p:spPr>
      </p:pic>
      <p:pic>
        <p:nvPicPr>
          <p:cNvPr id="16" name="図 1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5087101" flipH="1">
            <a:off x="4842675" y="3878102"/>
            <a:ext cx="1188000" cy="961199"/>
          </a:xfrm>
          <a:prstGeom prst="rect">
            <a:avLst/>
          </a:prstGeom>
        </p:spPr>
      </p:pic>
      <p:pic>
        <p:nvPicPr>
          <p:cNvPr id="18" name="図 1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8335069" flipH="1">
            <a:off x="6630694" y="3962164"/>
            <a:ext cx="936000" cy="761046"/>
          </a:xfrm>
          <a:prstGeom prst="rect">
            <a:avLst/>
          </a:prstGeom>
        </p:spPr>
      </p:pic>
      <p:pic>
        <p:nvPicPr>
          <p:cNvPr id="19" name="図 1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330620" flipH="1">
            <a:off x="6421820" y="2530183"/>
            <a:ext cx="828000" cy="701830"/>
          </a:xfrm>
          <a:prstGeom prst="rect">
            <a:avLst/>
          </a:prstGeom>
        </p:spPr>
      </p:pic>
      <p:pic>
        <p:nvPicPr>
          <p:cNvPr id="20" name="図 1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20313738" flipH="1">
            <a:off x="4983564" y="2584365"/>
            <a:ext cx="720000" cy="586669"/>
          </a:xfrm>
          <a:prstGeom prst="rect">
            <a:avLst/>
          </a:prstGeom>
        </p:spPr>
      </p:pic>
      <p:sp>
        <p:nvSpPr>
          <p:cNvPr id="21" name="テキスト ボックス 20"/>
          <p:cNvSpPr txBox="1"/>
          <p:nvPr/>
        </p:nvSpPr>
        <p:spPr>
          <a:xfrm>
            <a:off x="1268406" y="1196223"/>
            <a:ext cx="4314000" cy="1446550"/>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①課題の設定</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単元を貫く課題を設定し、課題意識を持つ</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・単元や節を貫く課題を設定させタイ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・体験から疑問や関心を引き出しタイ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・単元の計画や内容を考えさせタイ</a:t>
            </a:r>
          </a:p>
        </p:txBody>
      </p:sp>
      <p:sp>
        <p:nvSpPr>
          <p:cNvPr id="22" name="テキスト ボックス 21"/>
          <p:cNvSpPr txBox="1"/>
          <p:nvPr/>
        </p:nvSpPr>
        <p:spPr>
          <a:xfrm>
            <a:off x="6894648" y="1196222"/>
            <a:ext cx="4381115" cy="1446550"/>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②情報の収集</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必要な情報を取り出したり収集したりする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・情報の集め方を考えさせタイ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・知識・技能を身に付けさせタイ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・課題解決に必要な情報を集めさせタイ</a:t>
            </a:r>
          </a:p>
        </p:txBody>
      </p:sp>
      <p:sp>
        <p:nvSpPr>
          <p:cNvPr id="24" name="テキスト ボックス 23"/>
          <p:cNvSpPr txBox="1"/>
          <p:nvPr/>
        </p:nvSpPr>
        <p:spPr>
          <a:xfrm>
            <a:off x="1268407" y="4965856"/>
            <a:ext cx="4314000" cy="1692771"/>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④まとめ・表現</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気付きや発見、自分の考えなどをまとめ、</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判断し、表現する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・相手意識を持った表現活動をさせタイ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・発表の方法を考えさせタイ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・次の課題を見付けさせタイ</a:t>
            </a:r>
          </a:p>
        </p:txBody>
      </p:sp>
      <p:sp>
        <p:nvSpPr>
          <p:cNvPr id="26"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14</a:t>
            </a:fld>
            <a:endParaRPr lang="ja-JP" altLang="en-US" dirty="0"/>
          </a:p>
        </p:txBody>
      </p:sp>
      <p:sp>
        <p:nvSpPr>
          <p:cNvPr id="27" name="テキスト ボックス 26"/>
          <p:cNvSpPr txBox="1"/>
          <p:nvPr/>
        </p:nvSpPr>
        <p:spPr>
          <a:xfrm>
            <a:off x="6979183" y="4945817"/>
            <a:ext cx="4521429" cy="1692771"/>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③整理・分析</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収集した情報を、整理したり分析したり</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して思考する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・情報を整理させタイ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・情報を分析させタイ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・考えを出し合わせタイ</a:t>
            </a:r>
          </a:p>
        </p:txBody>
      </p:sp>
    </p:spTree>
    <p:extLst>
      <p:ext uri="{BB962C8B-B14F-4D97-AF65-F5344CB8AC3E}">
        <p14:creationId xmlns:p14="http://schemas.microsoft.com/office/powerpoint/2010/main" val="3039908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p:cNvSpPr>
            <a:spLocks noGrp="1"/>
          </p:cNvSpPr>
          <p:nvPr>
            <p:ph type="title"/>
          </p:nvPr>
        </p:nvSpPr>
        <p:spPr>
          <a:xfrm>
            <a:off x="2863457" y="655067"/>
            <a:ext cx="5875866" cy="725424"/>
          </a:xfrm>
        </p:spPr>
        <p:txBody>
          <a:bodyPr>
            <a:normAutofit/>
          </a:bodyPr>
          <a:lstStyle/>
          <a:p>
            <a:pPr algn="ct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3200" dirty="0">
                <a:solidFill>
                  <a:srgbClr val="FF0000"/>
                </a:solidFill>
                <a:latin typeface="UD デジタル 教科書体 N-B" panose="02020700000000000000" pitchFamily="17" charset="-128"/>
                <a:ea typeface="UD デジタル 教科書体 N-B" panose="02020700000000000000" pitchFamily="17" charset="-128"/>
              </a:rPr>
              <a:t>各教科</a:t>
            </a:r>
            <a:r>
              <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rPr>
              <a:t>における探究の過程</a:t>
            </a: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endPar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endParaRPr>
          </a:p>
        </p:txBody>
      </p:sp>
      <p:pic>
        <p:nvPicPr>
          <p:cNvPr id="14" name="図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4286" y="2112724"/>
            <a:ext cx="4690048" cy="4191437"/>
          </a:xfrm>
          <a:prstGeom prst="rect">
            <a:avLst/>
          </a:prstGeom>
        </p:spPr>
      </p:pic>
      <p:pic>
        <p:nvPicPr>
          <p:cNvPr id="16" name="図 1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5087101" flipH="1">
            <a:off x="4842675" y="3878102"/>
            <a:ext cx="1188000" cy="961199"/>
          </a:xfrm>
          <a:prstGeom prst="rect">
            <a:avLst/>
          </a:prstGeom>
        </p:spPr>
      </p:pic>
      <p:pic>
        <p:nvPicPr>
          <p:cNvPr id="18" name="図 1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8335069" flipH="1">
            <a:off x="6630694" y="3962164"/>
            <a:ext cx="936000" cy="761046"/>
          </a:xfrm>
          <a:prstGeom prst="rect">
            <a:avLst/>
          </a:prstGeom>
        </p:spPr>
      </p:pic>
      <p:pic>
        <p:nvPicPr>
          <p:cNvPr id="19" name="図 1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330620" flipH="1">
            <a:off x="6421820" y="2530183"/>
            <a:ext cx="828000" cy="701830"/>
          </a:xfrm>
          <a:prstGeom prst="rect">
            <a:avLst/>
          </a:prstGeom>
        </p:spPr>
      </p:pic>
      <p:pic>
        <p:nvPicPr>
          <p:cNvPr id="20" name="図 1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20313738" flipH="1">
            <a:off x="4983564" y="2584365"/>
            <a:ext cx="720000" cy="586669"/>
          </a:xfrm>
          <a:prstGeom prst="rect">
            <a:avLst/>
          </a:prstGeom>
        </p:spPr>
      </p:pic>
      <p:sp>
        <p:nvSpPr>
          <p:cNvPr id="21" name="テキスト ボックス 20"/>
          <p:cNvSpPr txBox="1"/>
          <p:nvPr/>
        </p:nvSpPr>
        <p:spPr>
          <a:xfrm>
            <a:off x="1268406" y="1196223"/>
            <a:ext cx="4314000" cy="1446550"/>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①課題の設定</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単元を貫く課題を設定し、課題意識を持つ</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・単元や節を貫く課題を設定させタイ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・体験から疑問や関心を引き出しタイ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・単元の計画や内容を考えさせタイ</a:t>
            </a:r>
          </a:p>
        </p:txBody>
      </p:sp>
      <p:sp>
        <p:nvSpPr>
          <p:cNvPr id="22" name="テキスト ボックス 21"/>
          <p:cNvSpPr txBox="1"/>
          <p:nvPr/>
        </p:nvSpPr>
        <p:spPr>
          <a:xfrm>
            <a:off x="6894648" y="1196222"/>
            <a:ext cx="4381115" cy="1446550"/>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②情報の収集</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必要な情報を取り出したり収集したりする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・情報の集め方を考えさせタイ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・知識・技能を身に付けさせタイ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・課題解決に必要な情報を集めさせタイ</a:t>
            </a:r>
          </a:p>
        </p:txBody>
      </p:sp>
      <p:sp>
        <p:nvSpPr>
          <p:cNvPr id="24" name="テキスト ボックス 23"/>
          <p:cNvSpPr txBox="1"/>
          <p:nvPr/>
        </p:nvSpPr>
        <p:spPr>
          <a:xfrm>
            <a:off x="1268407" y="4965856"/>
            <a:ext cx="4314000" cy="1692771"/>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④まとめ・表現</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気付きや発見、自分の考えなどをまとめ、</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判断し、表現する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・相手意識を持った表現活動をさせタイ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・発表の方法を考えさせタイ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・次の課題を見付けさせタイ</a:t>
            </a:r>
          </a:p>
        </p:txBody>
      </p:sp>
      <p:sp>
        <p:nvSpPr>
          <p:cNvPr id="26"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15</a:t>
            </a:fld>
            <a:endParaRPr lang="ja-JP" altLang="en-US" dirty="0"/>
          </a:p>
        </p:txBody>
      </p:sp>
      <p:sp>
        <p:nvSpPr>
          <p:cNvPr id="25" name="角丸四角形 24"/>
          <p:cNvSpPr/>
          <p:nvPr/>
        </p:nvSpPr>
        <p:spPr>
          <a:xfrm>
            <a:off x="1528996" y="1857945"/>
            <a:ext cx="3768310" cy="784827"/>
          </a:xfrm>
          <a:prstGeom prst="roundRect">
            <a:avLst>
              <a:gd name="adj" fmla="val 10908"/>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27" name="テキスト ボックス 26"/>
          <p:cNvSpPr txBox="1"/>
          <p:nvPr/>
        </p:nvSpPr>
        <p:spPr>
          <a:xfrm>
            <a:off x="6979183" y="4945817"/>
            <a:ext cx="4521429" cy="1692771"/>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③整理・分析</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収集した情報を、整理したり分析したり</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して思考する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・情報を整理させタイ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・情報を分析させタイ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・考えを出し合わせタイ</a:t>
            </a:r>
          </a:p>
        </p:txBody>
      </p:sp>
    </p:spTree>
    <p:extLst>
      <p:ext uri="{BB962C8B-B14F-4D97-AF65-F5344CB8AC3E}">
        <p14:creationId xmlns:p14="http://schemas.microsoft.com/office/powerpoint/2010/main" val="2800191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p:cNvSpPr>
            <a:spLocks noGrp="1"/>
          </p:cNvSpPr>
          <p:nvPr>
            <p:ph type="title"/>
          </p:nvPr>
        </p:nvSpPr>
        <p:spPr>
          <a:xfrm>
            <a:off x="2863457" y="655067"/>
            <a:ext cx="5875866" cy="725424"/>
          </a:xfrm>
        </p:spPr>
        <p:txBody>
          <a:bodyPr>
            <a:normAutofit/>
          </a:bodyPr>
          <a:lstStyle/>
          <a:p>
            <a:pPr algn="ct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3200" dirty="0">
                <a:solidFill>
                  <a:srgbClr val="FF0000"/>
                </a:solidFill>
                <a:latin typeface="UD デジタル 教科書体 N-B" panose="02020700000000000000" pitchFamily="17" charset="-128"/>
                <a:ea typeface="UD デジタル 教科書体 N-B" panose="02020700000000000000" pitchFamily="17" charset="-128"/>
              </a:rPr>
              <a:t>各教科</a:t>
            </a:r>
            <a:r>
              <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rPr>
              <a:t>における探究の過程</a:t>
            </a: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endPar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endParaRPr>
          </a:p>
        </p:txBody>
      </p:sp>
      <p:pic>
        <p:nvPicPr>
          <p:cNvPr id="14" name="図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4286" y="2112724"/>
            <a:ext cx="4690048" cy="4191437"/>
          </a:xfrm>
          <a:prstGeom prst="rect">
            <a:avLst/>
          </a:prstGeom>
        </p:spPr>
      </p:pic>
      <p:pic>
        <p:nvPicPr>
          <p:cNvPr id="16" name="図 1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5087101" flipH="1">
            <a:off x="4842675" y="3878102"/>
            <a:ext cx="1188000" cy="961199"/>
          </a:xfrm>
          <a:prstGeom prst="rect">
            <a:avLst/>
          </a:prstGeom>
        </p:spPr>
      </p:pic>
      <p:pic>
        <p:nvPicPr>
          <p:cNvPr id="18" name="図 1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8335069" flipH="1">
            <a:off x="6630694" y="3962164"/>
            <a:ext cx="936000" cy="761046"/>
          </a:xfrm>
          <a:prstGeom prst="rect">
            <a:avLst/>
          </a:prstGeom>
        </p:spPr>
      </p:pic>
      <p:pic>
        <p:nvPicPr>
          <p:cNvPr id="19" name="図 1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330620" flipH="1">
            <a:off x="6421820" y="2530183"/>
            <a:ext cx="828000" cy="701830"/>
          </a:xfrm>
          <a:prstGeom prst="rect">
            <a:avLst/>
          </a:prstGeom>
        </p:spPr>
      </p:pic>
      <p:pic>
        <p:nvPicPr>
          <p:cNvPr id="20" name="図 1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20313738" flipH="1">
            <a:off x="4983564" y="2584365"/>
            <a:ext cx="720000" cy="586669"/>
          </a:xfrm>
          <a:prstGeom prst="rect">
            <a:avLst/>
          </a:prstGeom>
        </p:spPr>
      </p:pic>
      <p:sp>
        <p:nvSpPr>
          <p:cNvPr id="21" name="テキスト ボックス 20"/>
          <p:cNvSpPr txBox="1"/>
          <p:nvPr/>
        </p:nvSpPr>
        <p:spPr>
          <a:xfrm>
            <a:off x="1268406" y="1196223"/>
            <a:ext cx="4314000" cy="1446550"/>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①課題の設定</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単元を貫く課題を設定し、課題意識を持つ</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・単元や節を貫く課題を設定させタイ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・体験から疑問や関心を引き出しタイ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・単元の計画や内容を考えさせタイ</a:t>
            </a:r>
          </a:p>
        </p:txBody>
      </p:sp>
      <p:sp>
        <p:nvSpPr>
          <p:cNvPr id="22" name="テキスト ボックス 21"/>
          <p:cNvSpPr txBox="1"/>
          <p:nvPr/>
        </p:nvSpPr>
        <p:spPr>
          <a:xfrm>
            <a:off x="6894648" y="1196222"/>
            <a:ext cx="4381115" cy="1446550"/>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②情報の収集</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必要な情報を取り出したり収集したりする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・情報の集め方を考えさせタイ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・知識・技能を身に付けさせタイ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・課題解決に必要な情報を集めさせタイ</a:t>
            </a:r>
          </a:p>
        </p:txBody>
      </p:sp>
      <p:sp>
        <p:nvSpPr>
          <p:cNvPr id="24" name="テキスト ボックス 23"/>
          <p:cNvSpPr txBox="1"/>
          <p:nvPr/>
        </p:nvSpPr>
        <p:spPr>
          <a:xfrm>
            <a:off x="1268407" y="4965856"/>
            <a:ext cx="4314000" cy="1692771"/>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④まとめ・表現</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気付きや発見、自分の考えなどをまとめ、</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判断し、表現する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・相手意識を持った表現活動をさせタイ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・発表の方法を考えさせタイ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・次の課題を見付けさせタイ</a:t>
            </a:r>
          </a:p>
        </p:txBody>
      </p:sp>
      <p:sp>
        <p:nvSpPr>
          <p:cNvPr id="26"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16</a:t>
            </a:fld>
            <a:endParaRPr lang="ja-JP" altLang="en-US" dirty="0"/>
          </a:p>
        </p:txBody>
      </p:sp>
      <p:sp>
        <p:nvSpPr>
          <p:cNvPr id="27" name="角丸四角形 26"/>
          <p:cNvSpPr/>
          <p:nvPr/>
        </p:nvSpPr>
        <p:spPr>
          <a:xfrm>
            <a:off x="7180288" y="1857945"/>
            <a:ext cx="3768310" cy="784827"/>
          </a:xfrm>
          <a:prstGeom prst="roundRect">
            <a:avLst>
              <a:gd name="adj" fmla="val 10908"/>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28" name="角丸四角形 27"/>
          <p:cNvSpPr/>
          <p:nvPr/>
        </p:nvSpPr>
        <p:spPr>
          <a:xfrm>
            <a:off x="1528996" y="1857945"/>
            <a:ext cx="3768310" cy="784827"/>
          </a:xfrm>
          <a:prstGeom prst="roundRect">
            <a:avLst>
              <a:gd name="adj" fmla="val 10908"/>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29" name="テキスト ボックス 28"/>
          <p:cNvSpPr txBox="1"/>
          <p:nvPr/>
        </p:nvSpPr>
        <p:spPr>
          <a:xfrm>
            <a:off x="6979183" y="4945817"/>
            <a:ext cx="4521429" cy="1692771"/>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③整理・分析</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収集した情報を、整理したり分析したり</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して思考する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・情報を整理させタイ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・情報を分析させタイ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・考えを出し合わせタイ</a:t>
            </a:r>
          </a:p>
        </p:txBody>
      </p:sp>
    </p:spTree>
    <p:extLst>
      <p:ext uri="{BB962C8B-B14F-4D97-AF65-F5344CB8AC3E}">
        <p14:creationId xmlns:p14="http://schemas.microsoft.com/office/powerpoint/2010/main" val="3607098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p:cNvSpPr>
            <a:spLocks noGrp="1"/>
          </p:cNvSpPr>
          <p:nvPr>
            <p:ph type="title"/>
          </p:nvPr>
        </p:nvSpPr>
        <p:spPr>
          <a:xfrm>
            <a:off x="2863457" y="655067"/>
            <a:ext cx="5875866" cy="725424"/>
          </a:xfrm>
        </p:spPr>
        <p:txBody>
          <a:bodyPr>
            <a:normAutofit/>
          </a:bodyPr>
          <a:lstStyle/>
          <a:p>
            <a:pPr algn="ct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3200" dirty="0">
                <a:solidFill>
                  <a:srgbClr val="FF0000"/>
                </a:solidFill>
                <a:latin typeface="UD デジタル 教科書体 N-B" panose="02020700000000000000" pitchFamily="17" charset="-128"/>
                <a:ea typeface="UD デジタル 教科書体 N-B" panose="02020700000000000000" pitchFamily="17" charset="-128"/>
              </a:rPr>
              <a:t>各教科</a:t>
            </a:r>
            <a:r>
              <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rPr>
              <a:t>における探究の過程</a:t>
            </a: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endPar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endParaRPr>
          </a:p>
        </p:txBody>
      </p:sp>
      <p:pic>
        <p:nvPicPr>
          <p:cNvPr id="14" name="図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4286" y="2112724"/>
            <a:ext cx="4690048" cy="4191437"/>
          </a:xfrm>
          <a:prstGeom prst="rect">
            <a:avLst/>
          </a:prstGeom>
        </p:spPr>
      </p:pic>
      <p:pic>
        <p:nvPicPr>
          <p:cNvPr id="16" name="図 1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5087101" flipH="1">
            <a:off x="4842675" y="3878102"/>
            <a:ext cx="1188000" cy="961199"/>
          </a:xfrm>
          <a:prstGeom prst="rect">
            <a:avLst/>
          </a:prstGeom>
        </p:spPr>
      </p:pic>
      <p:pic>
        <p:nvPicPr>
          <p:cNvPr id="18" name="図 1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8335069" flipH="1">
            <a:off x="6630694" y="3962164"/>
            <a:ext cx="936000" cy="761046"/>
          </a:xfrm>
          <a:prstGeom prst="rect">
            <a:avLst/>
          </a:prstGeom>
        </p:spPr>
      </p:pic>
      <p:pic>
        <p:nvPicPr>
          <p:cNvPr id="19" name="図 1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330620" flipH="1">
            <a:off x="6421820" y="2530183"/>
            <a:ext cx="828000" cy="701830"/>
          </a:xfrm>
          <a:prstGeom prst="rect">
            <a:avLst/>
          </a:prstGeom>
        </p:spPr>
      </p:pic>
      <p:pic>
        <p:nvPicPr>
          <p:cNvPr id="20" name="図 1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20313738" flipH="1">
            <a:off x="4983564" y="2584365"/>
            <a:ext cx="720000" cy="586669"/>
          </a:xfrm>
          <a:prstGeom prst="rect">
            <a:avLst/>
          </a:prstGeom>
        </p:spPr>
      </p:pic>
      <p:sp>
        <p:nvSpPr>
          <p:cNvPr id="21" name="テキスト ボックス 20"/>
          <p:cNvSpPr txBox="1"/>
          <p:nvPr/>
        </p:nvSpPr>
        <p:spPr>
          <a:xfrm>
            <a:off x="1268406" y="1196223"/>
            <a:ext cx="4314000" cy="1446550"/>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①課題の設定</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単元を貫く課題を設定し、課題意識を持つ</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・単元や節を貫く課題を設定させタイ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・体験から疑問や関心を引き出しタイ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・単元の計画や内容を考えさせタイ</a:t>
            </a:r>
          </a:p>
        </p:txBody>
      </p:sp>
      <p:sp>
        <p:nvSpPr>
          <p:cNvPr id="22" name="テキスト ボックス 21"/>
          <p:cNvSpPr txBox="1"/>
          <p:nvPr/>
        </p:nvSpPr>
        <p:spPr>
          <a:xfrm>
            <a:off x="6894648" y="1196222"/>
            <a:ext cx="4381115" cy="1446550"/>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②情報の収集</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必要な情報を取り出したり収集したりする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・情報の集め方を考えさせタイ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・知識・技能を身に付けさせタイ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・課題解決に必要な情報を集めさせタイ</a:t>
            </a:r>
          </a:p>
        </p:txBody>
      </p:sp>
      <p:sp>
        <p:nvSpPr>
          <p:cNvPr id="23" name="テキスト ボックス 22"/>
          <p:cNvSpPr txBox="1"/>
          <p:nvPr/>
        </p:nvSpPr>
        <p:spPr>
          <a:xfrm>
            <a:off x="6979183" y="4945817"/>
            <a:ext cx="4521429" cy="1692771"/>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③整理・分析</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収集した情報を、整理したり分析したり</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して思考する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・情報を整理させタイ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・情報を分析させタイ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・考えを出し合わせタイ</a:t>
            </a:r>
          </a:p>
        </p:txBody>
      </p:sp>
      <p:sp>
        <p:nvSpPr>
          <p:cNvPr id="24" name="テキスト ボックス 23"/>
          <p:cNvSpPr txBox="1"/>
          <p:nvPr/>
        </p:nvSpPr>
        <p:spPr>
          <a:xfrm>
            <a:off x="1268407" y="4965856"/>
            <a:ext cx="4314000" cy="1692771"/>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④まとめ・表現</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気付きや発見、自分の考えなどをまとめ、</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判断し、表現する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・相手意識を持った表現活動をさせタイ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・発表の方法を考えさせタイ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・次の課題を見付けさせタイ</a:t>
            </a:r>
          </a:p>
        </p:txBody>
      </p:sp>
      <p:sp>
        <p:nvSpPr>
          <p:cNvPr id="26"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17</a:t>
            </a:fld>
            <a:endParaRPr lang="ja-JP" altLang="en-US" dirty="0"/>
          </a:p>
        </p:txBody>
      </p:sp>
      <p:sp>
        <p:nvSpPr>
          <p:cNvPr id="27" name="角丸四角形 26"/>
          <p:cNvSpPr/>
          <p:nvPr/>
        </p:nvSpPr>
        <p:spPr>
          <a:xfrm>
            <a:off x="1528996" y="1857945"/>
            <a:ext cx="3768310" cy="784827"/>
          </a:xfrm>
          <a:prstGeom prst="roundRect">
            <a:avLst>
              <a:gd name="adj" fmla="val 10908"/>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28" name="角丸四角形 27"/>
          <p:cNvSpPr/>
          <p:nvPr/>
        </p:nvSpPr>
        <p:spPr>
          <a:xfrm>
            <a:off x="7180288" y="5845329"/>
            <a:ext cx="3768310" cy="784827"/>
          </a:xfrm>
          <a:prstGeom prst="roundRect">
            <a:avLst>
              <a:gd name="adj" fmla="val 10908"/>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30" name="角丸四角形 29"/>
          <p:cNvSpPr/>
          <p:nvPr/>
        </p:nvSpPr>
        <p:spPr>
          <a:xfrm>
            <a:off x="7180288" y="1857945"/>
            <a:ext cx="3768310" cy="784827"/>
          </a:xfrm>
          <a:prstGeom prst="roundRect">
            <a:avLst>
              <a:gd name="adj" fmla="val 10908"/>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Tree>
    <p:extLst>
      <p:ext uri="{BB962C8B-B14F-4D97-AF65-F5344CB8AC3E}">
        <p14:creationId xmlns:p14="http://schemas.microsoft.com/office/powerpoint/2010/main" val="3501157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p:cNvSpPr>
            <a:spLocks noGrp="1"/>
          </p:cNvSpPr>
          <p:nvPr>
            <p:ph type="title"/>
          </p:nvPr>
        </p:nvSpPr>
        <p:spPr>
          <a:xfrm>
            <a:off x="2863457" y="655067"/>
            <a:ext cx="5875866" cy="725424"/>
          </a:xfrm>
        </p:spPr>
        <p:txBody>
          <a:bodyPr>
            <a:normAutofit/>
          </a:bodyPr>
          <a:lstStyle/>
          <a:p>
            <a:pPr algn="ct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3200" dirty="0">
                <a:solidFill>
                  <a:srgbClr val="FF0000"/>
                </a:solidFill>
                <a:latin typeface="UD デジタル 教科書体 N-B" panose="02020700000000000000" pitchFamily="17" charset="-128"/>
                <a:ea typeface="UD デジタル 教科書体 N-B" panose="02020700000000000000" pitchFamily="17" charset="-128"/>
              </a:rPr>
              <a:t>各教科</a:t>
            </a:r>
            <a:r>
              <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rPr>
              <a:t>における探究の過程</a:t>
            </a: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endPar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endParaRPr>
          </a:p>
        </p:txBody>
      </p:sp>
      <p:pic>
        <p:nvPicPr>
          <p:cNvPr id="14" name="図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4286" y="2112724"/>
            <a:ext cx="4690048" cy="4191437"/>
          </a:xfrm>
          <a:prstGeom prst="rect">
            <a:avLst/>
          </a:prstGeom>
        </p:spPr>
      </p:pic>
      <p:pic>
        <p:nvPicPr>
          <p:cNvPr id="16" name="図 1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5087101" flipH="1">
            <a:off x="4842675" y="3878102"/>
            <a:ext cx="1188000" cy="961199"/>
          </a:xfrm>
          <a:prstGeom prst="rect">
            <a:avLst/>
          </a:prstGeom>
        </p:spPr>
      </p:pic>
      <p:pic>
        <p:nvPicPr>
          <p:cNvPr id="18" name="図 1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8335069" flipH="1">
            <a:off x="6630694" y="3962164"/>
            <a:ext cx="936000" cy="761046"/>
          </a:xfrm>
          <a:prstGeom prst="rect">
            <a:avLst/>
          </a:prstGeom>
        </p:spPr>
      </p:pic>
      <p:pic>
        <p:nvPicPr>
          <p:cNvPr id="19" name="図 1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330620" flipH="1">
            <a:off x="6421820" y="2530183"/>
            <a:ext cx="828000" cy="701830"/>
          </a:xfrm>
          <a:prstGeom prst="rect">
            <a:avLst/>
          </a:prstGeom>
        </p:spPr>
      </p:pic>
      <p:pic>
        <p:nvPicPr>
          <p:cNvPr id="20" name="図 1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20313738" flipH="1">
            <a:off x="4983564" y="2584365"/>
            <a:ext cx="720000" cy="586669"/>
          </a:xfrm>
          <a:prstGeom prst="rect">
            <a:avLst/>
          </a:prstGeom>
        </p:spPr>
      </p:pic>
      <p:sp>
        <p:nvSpPr>
          <p:cNvPr id="21" name="テキスト ボックス 20"/>
          <p:cNvSpPr txBox="1"/>
          <p:nvPr/>
        </p:nvSpPr>
        <p:spPr>
          <a:xfrm>
            <a:off x="1268406" y="1196223"/>
            <a:ext cx="4314000" cy="1446550"/>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①課題の設定</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単元を貫く課題を設定し、課題意識を持つ</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・単元や節を貫く課題を設定させタイ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・体験から疑問や関心を引き出しタイ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・単元の計画や内容を考えさせタイ</a:t>
            </a:r>
          </a:p>
        </p:txBody>
      </p:sp>
      <p:sp>
        <p:nvSpPr>
          <p:cNvPr id="22" name="テキスト ボックス 21"/>
          <p:cNvSpPr txBox="1"/>
          <p:nvPr/>
        </p:nvSpPr>
        <p:spPr>
          <a:xfrm>
            <a:off x="6894648" y="1196222"/>
            <a:ext cx="4381115" cy="1446550"/>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②情報の収集</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必要な情報を取り出したり収集したりする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・情報の集め方を考えさせタイ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・知識・技能を身に付けさせタイ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・課題解決に必要な情報を集めさせタイ</a:t>
            </a:r>
          </a:p>
        </p:txBody>
      </p:sp>
      <p:sp>
        <p:nvSpPr>
          <p:cNvPr id="24" name="テキスト ボックス 23"/>
          <p:cNvSpPr txBox="1"/>
          <p:nvPr/>
        </p:nvSpPr>
        <p:spPr>
          <a:xfrm>
            <a:off x="1268407" y="4965856"/>
            <a:ext cx="4314000" cy="1692771"/>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④まとめ・表現</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気付きや発見、自分の考えなどをまとめ、</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判断し、表現する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・相手意識を持った表現活動をさせタイ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・発表の方法を考えさせタイ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・次の課題を見付けさせタイ</a:t>
            </a:r>
          </a:p>
        </p:txBody>
      </p:sp>
      <p:sp>
        <p:nvSpPr>
          <p:cNvPr id="26"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18</a:t>
            </a:fld>
            <a:endParaRPr lang="ja-JP" altLang="en-US" dirty="0"/>
          </a:p>
        </p:txBody>
      </p:sp>
      <p:sp>
        <p:nvSpPr>
          <p:cNvPr id="27" name="角丸四角形 26"/>
          <p:cNvSpPr/>
          <p:nvPr/>
        </p:nvSpPr>
        <p:spPr>
          <a:xfrm>
            <a:off x="1528996" y="1857945"/>
            <a:ext cx="3768310" cy="784827"/>
          </a:xfrm>
          <a:prstGeom prst="roundRect">
            <a:avLst>
              <a:gd name="adj" fmla="val 10908"/>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28" name="テキスト ボックス 27"/>
          <p:cNvSpPr txBox="1"/>
          <p:nvPr/>
        </p:nvSpPr>
        <p:spPr>
          <a:xfrm>
            <a:off x="6979183" y="4945817"/>
            <a:ext cx="4521429" cy="1692771"/>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③整理・分析</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収集した情報を、整理したり分析したり</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して思考する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・情報を整理させタイ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・情報を分析させタイ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・考えを出し合わせタイ</a:t>
            </a:r>
          </a:p>
        </p:txBody>
      </p:sp>
      <p:sp>
        <p:nvSpPr>
          <p:cNvPr id="29" name="角丸四角形 28"/>
          <p:cNvSpPr/>
          <p:nvPr/>
        </p:nvSpPr>
        <p:spPr>
          <a:xfrm>
            <a:off x="1528998" y="5845329"/>
            <a:ext cx="3768310" cy="784827"/>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30" name="角丸四角形 29"/>
          <p:cNvSpPr/>
          <p:nvPr/>
        </p:nvSpPr>
        <p:spPr>
          <a:xfrm>
            <a:off x="7180288" y="5845329"/>
            <a:ext cx="3768310" cy="784827"/>
          </a:xfrm>
          <a:prstGeom prst="roundRect">
            <a:avLst>
              <a:gd name="adj" fmla="val 10908"/>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31" name="角丸四角形 30"/>
          <p:cNvSpPr/>
          <p:nvPr/>
        </p:nvSpPr>
        <p:spPr>
          <a:xfrm>
            <a:off x="7180288" y="1857945"/>
            <a:ext cx="3768310" cy="784827"/>
          </a:xfrm>
          <a:prstGeom prst="roundRect">
            <a:avLst>
              <a:gd name="adj" fmla="val 10908"/>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Tree>
    <p:extLst>
      <p:ext uri="{BB962C8B-B14F-4D97-AF65-F5344CB8AC3E}">
        <p14:creationId xmlns:p14="http://schemas.microsoft.com/office/powerpoint/2010/main" val="4049348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図 4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4286" y="2112724"/>
            <a:ext cx="4690048" cy="4191437"/>
          </a:xfrm>
          <a:prstGeom prst="rect">
            <a:avLst/>
          </a:prstGeom>
        </p:spPr>
      </p:pic>
      <p:pic>
        <p:nvPicPr>
          <p:cNvPr id="43" name="図 4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5087101" flipH="1">
            <a:off x="4842675" y="3878102"/>
            <a:ext cx="1188000" cy="961199"/>
          </a:xfrm>
          <a:prstGeom prst="rect">
            <a:avLst/>
          </a:prstGeom>
        </p:spPr>
      </p:pic>
      <p:pic>
        <p:nvPicPr>
          <p:cNvPr id="45" name="図 4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8335069" flipH="1">
            <a:off x="6630694" y="3962164"/>
            <a:ext cx="936000" cy="761046"/>
          </a:xfrm>
          <a:prstGeom prst="rect">
            <a:avLst/>
          </a:prstGeom>
        </p:spPr>
      </p:pic>
      <p:pic>
        <p:nvPicPr>
          <p:cNvPr id="46" name="図 4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330620" flipH="1">
            <a:off x="6421820" y="2530183"/>
            <a:ext cx="828000" cy="701830"/>
          </a:xfrm>
          <a:prstGeom prst="rect">
            <a:avLst/>
          </a:prstGeom>
        </p:spPr>
      </p:pic>
      <p:pic>
        <p:nvPicPr>
          <p:cNvPr id="47" name="図 4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20313738" flipH="1">
            <a:off x="4983564" y="2584365"/>
            <a:ext cx="720000" cy="586669"/>
          </a:xfrm>
          <a:prstGeom prst="rect">
            <a:avLst/>
          </a:prstGeom>
        </p:spPr>
      </p:pic>
      <p:sp>
        <p:nvSpPr>
          <p:cNvPr id="48" name="テキスト ボックス 47"/>
          <p:cNvSpPr txBox="1"/>
          <p:nvPr/>
        </p:nvSpPr>
        <p:spPr>
          <a:xfrm>
            <a:off x="1268406" y="1196223"/>
            <a:ext cx="4314000" cy="1446550"/>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①課題の設定</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単元を貫く課題を設定し、課題意識を持つ</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・単元や節を貫く課題を設定させタイ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・体験から疑問や関心を引き出しタイ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・単元の計画や内容を考えさせタイ</a:t>
            </a:r>
          </a:p>
        </p:txBody>
      </p:sp>
      <p:sp>
        <p:nvSpPr>
          <p:cNvPr id="49" name="テキスト ボックス 48"/>
          <p:cNvSpPr txBox="1"/>
          <p:nvPr/>
        </p:nvSpPr>
        <p:spPr>
          <a:xfrm>
            <a:off x="6894648" y="1196222"/>
            <a:ext cx="4381115" cy="1446550"/>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②情報の収集</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必要な情報を取り出したり収集したりする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・情報の集め方を考えさせタイ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・知識・技能を身に付けさせタイ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・課題解決に必要な情報を集めさせタイ</a:t>
            </a:r>
          </a:p>
        </p:txBody>
      </p:sp>
      <p:sp>
        <p:nvSpPr>
          <p:cNvPr id="51" name="テキスト ボックス 50"/>
          <p:cNvSpPr txBox="1"/>
          <p:nvPr/>
        </p:nvSpPr>
        <p:spPr>
          <a:xfrm>
            <a:off x="1268407" y="4965856"/>
            <a:ext cx="4314000" cy="1692771"/>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④まとめ・表現</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気付きや発見、自分の考えなどをまとめ、</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判断し、表現する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・相手意識を持った表現活動をさせタイ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・発表の方法を考えさせタイ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・次の課題を見付けさせタイ</a:t>
            </a:r>
          </a:p>
        </p:txBody>
      </p:sp>
      <p:sp>
        <p:nvSpPr>
          <p:cNvPr id="52" name="テキスト ボックス 51"/>
          <p:cNvSpPr txBox="1"/>
          <p:nvPr/>
        </p:nvSpPr>
        <p:spPr>
          <a:xfrm>
            <a:off x="8530910" y="2877699"/>
            <a:ext cx="2814601" cy="1754326"/>
          </a:xfrm>
          <a:prstGeom prst="rect">
            <a:avLst/>
          </a:prstGeom>
          <a:solidFill>
            <a:srgbClr val="FFFFFF">
              <a:alpha val="80000"/>
            </a:srgbClr>
          </a:solidFill>
          <a:ln w="38100">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a:t>
            </a:r>
            <a:r>
              <a:rPr kumimoji="1" lang="ja-JP" altLang="en-US"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情報</a:t>
            </a:r>
            <a:r>
              <a:rPr kumimoji="1" lang="en-US" altLang="ja-JP"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a:t>
            </a:r>
            <a:r>
              <a:rPr kumimoji="1" lang="ja-JP" altLang="en-US"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課題解決に必要</a:t>
            </a:r>
            <a:endParaRPr kumimoji="1" lang="en-US" altLang="ja-JP"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　　　　な知識・技能を</a:t>
            </a:r>
            <a:endParaRPr kumimoji="1" lang="en-US" altLang="ja-JP"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　　　　含め、判断や意</a:t>
            </a:r>
            <a:endParaRPr kumimoji="1" lang="en-US" altLang="ja-JP"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　　　　志決定、行動を</a:t>
            </a:r>
            <a:endParaRPr kumimoji="1" lang="en-US" altLang="ja-JP"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　　　　左右する全ての</a:t>
            </a:r>
            <a:endParaRPr kumimoji="1" lang="en-US" altLang="ja-JP"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　　　　事柄</a:t>
            </a:r>
            <a:endParaRPr kumimoji="1" lang="en-US" altLang="ja-JP" sz="16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17" name="タイトル 1"/>
          <p:cNvSpPr>
            <a:spLocks noGrp="1"/>
          </p:cNvSpPr>
          <p:nvPr>
            <p:ph type="title"/>
          </p:nvPr>
        </p:nvSpPr>
        <p:spPr>
          <a:xfrm>
            <a:off x="2863457" y="655067"/>
            <a:ext cx="5875866" cy="725424"/>
          </a:xfrm>
        </p:spPr>
        <p:txBody>
          <a:bodyPr>
            <a:normAutofit/>
          </a:bodyPr>
          <a:lstStyle/>
          <a:p>
            <a:pPr algn="ct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3200" dirty="0">
                <a:solidFill>
                  <a:srgbClr val="FF0000"/>
                </a:solidFill>
                <a:latin typeface="UD デジタル 教科書体 N-B" panose="02020700000000000000" pitchFamily="17" charset="-128"/>
                <a:ea typeface="UD デジタル 教科書体 N-B" panose="02020700000000000000" pitchFamily="17" charset="-128"/>
              </a:rPr>
              <a:t>各教科</a:t>
            </a:r>
            <a:r>
              <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rPr>
              <a:t>における探究の過程</a:t>
            </a: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endPar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16"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19</a:t>
            </a:fld>
            <a:endParaRPr lang="ja-JP" altLang="en-US" dirty="0"/>
          </a:p>
        </p:txBody>
      </p:sp>
      <p:sp>
        <p:nvSpPr>
          <p:cNvPr id="18" name="テキスト ボックス 17"/>
          <p:cNvSpPr txBox="1"/>
          <p:nvPr/>
        </p:nvSpPr>
        <p:spPr>
          <a:xfrm>
            <a:off x="6979183" y="4945817"/>
            <a:ext cx="4521429" cy="1692771"/>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③整理・分析</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収集した情報を、整理したり分析したり</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して思考する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・情報を整理させタイ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・情報を分析させタイ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・考えを出し合わせタイ</a:t>
            </a:r>
          </a:p>
        </p:txBody>
      </p:sp>
      <p:sp>
        <p:nvSpPr>
          <p:cNvPr id="19" name="角丸四角形 18"/>
          <p:cNvSpPr/>
          <p:nvPr/>
        </p:nvSpPr>
        <p:spPr>
          <a:xfrm>
            <a:off x="1528996" y="1857945"/>
            <a:ext cx="3768310" cy="784827"/>
          </a:xfrm>
          <a:prstGeom prst="roundRect">
            <a:avLst>
              <a:gd name="adj" fmla="val 10908"/>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20" name="角丸四角形 19"/>
          <p:cNvSpPr/>
          <p:nvPr/>
        </p:nvSpPr>
        <p:spPr>
          <a:xfrm>
            <a:off x="1528998" y="5845329"/>
            <a:ext cx="3768310" cy="784827"/>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21" name="角丸四角形 20"/>
          <p:cNvSpPr/>
          <p:nvPr/>
        </p:nvSpPr>
        <p:spPr>
          <a:xfrm>
            <a:off x="7180288" y="5845329"/>
            <a:ext cx="3768310" cy="784827"/>
          </a:xfrm>
          <a:prstGeom prst="roundRect">
            <a:avLst>
              <a:gd name="adj" fmla="val 10908"/>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22" name="角丸四角形 21"/>
          <p:cNvSpPr/>
          <p:nvPr/>
        </p:nvSpPr>
        <p:spPr>
          <a:xfrm>
            <a:off x="7180288" y="1857945"/>
            <a:ext cx="3768310" cy="784827"/>
          </a:xfrm>
          <a:prstGeom prst="roundRect">
            <a:avLst>
              <a:gd name="adj" fmla="val 10908"/>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Tree>
    <p:extLst>
      <p:ext uri="{BB962C8B-B14F-4D97-AF65-F5344CB8AC3E}">
        <p14:creationId xmlns:p14="http://schemas.microsoft.com/office/powerpoint/2010/main" val="449321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77334" y="598026"/>
            <a:ext cx="8596668" cy="683172"/>
          </a:xfrm>
        </p:spPr>
        <p:txBody>
          <a:bodyPr>
            <a:normAutofit fontScale="90000"/>
          </a:bodyPr>
          <a:lstStyle/>
          <a:p>
            <a:r>
              <a:rPr kumimoji="1" lang="ja-JP" altLang="en-US" dirty="0">
                <a:latin typeface="UD デジタル 教科書体 N-B" panose="02020700000000000000" pitchFamily="17" charset="-128"/>
                <a:ea typeface="UD デジタル 教科書体 N-B" panose="02020700000000000000" pitchFamily="17" charset="-128"/>
              </a:rPr>
              <a:t>研修会のねらい</a:t>
            </a:r>
          </a:p>
        </p:txBody>
      </p:sp>
      <p:sp>
        <p:nvSpPr>
          <p:cNvPr id="5" name="コンテンツ プレースホルダー 4"/>
          <p:cNvSpPr>
            <a:spLocks noGrp="1"/>
          </p:cNvSpPr>
          <p:nvPr>
            <p:ph idx="1"/>
          </p:nvPr>
        </p:nvSpPr>
        <p:spPr>
          <a:xfrm>
            <a:off x="677334" y="2068277"/>
            <a:ext cx="10770414" cy="3753789"/>
          </a:xfrm>
        </p:spPr>
        <p:txBody>
          <a:bodyPr>
            <a:noAutofit/>
          </a:bodyPr>
          <a:lstStyle/>
          <a:p>
            <a:pPr marL="0" indent="0">
              <a:buNone/>
            </a:pPr>
            <a:r>
              <a:rPr lang="ja-JP" altLang="en-US" sz="5400" dirty="0">
                <a:latin typeface="UD デジタル 教科書体 N-B" panose="02020700000000000000" pitchFamily="17" charset="-128"/>
                <a:ea typeface="UD デジタル 教科書体 N-B" panose="02020700000000000000" pitchFamily="17" charset="-128"/>
              </a:rPr>
              <a:t>・探究的な学習についての理解を</a:t>
            </a:r>
            <a:endParaRPr lang="en-US" altLang="ja-JP" sz="54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5400" dirty="0">
                <a:latin typeface="UD デジタル 教科書体 N-B" panose="02020700000000000000" pitchFamily="17" charset="-128"/>
                <a:ea typeface="UD デジタル 教科書体 N-B" panose="02020700000000000000" pitchFamily="17" charset="-128"/>
              </a:rPr>
              <a:t>　深める</a:t>
            </a:r>
            <a:endParaRPr lang="en-US" altLang="ja-JP" sz="54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5400" dirty="0">
                <a:latin typeface="UD デジタル 教科書体 N-B" panose="02020700000000000000" pitchFamily="17" charset="-128"/>
                <a:ea typeface="UD デジタル 教科書体 N-B" panose="02020700000000000000" pitchFamily="17" charset="-128"/>
              </a:rPr>
              <a:t>・探究的な学習の視点から</a:t>
            </a:r>
            <a:r>
              <a:rPr lang="ja-JP" altLang="en-US" sz="5400" b="1" dirty="0">
                <a:solidFill>
                  <a:srgbClr val="FF0000"/>
                </a:solidFill>
                <a:latin typeface="UD デジタル 教科書体 N-B" panose="02020700000000000000" pitchFamily="17" charset="-128"/>
                <a:ea typeface="UD デジタル 教科書体 N-B" panose="02020700000000000000" pitchFamily="17" charset="-128"/>
              </a:rPr>
              <a:t>各教科</a:t>
            </a:r>
            <a:endParaRPr lang="en-US" altLang="ja-JP" sz="5400" b="1" dirty="0">
              <a:solidFill>
                <a:srgbClr val="FF0000"/>
              </a:solidFill>
              <a:latin typeface="UD デジタル 教科書体 N-B" panose="02020700000000000000" pitchFamily="17" charset="-128"/>
              <a:ea typeface="UD デジタル 教科書体 N-B" panose="02020700000000000000" pitchFamily="17" charset="-128"/>
            </a:endParaRPr>
          </a:p>
          <a:p>
            <a:pPr marL="0" indent="0">
              <a:buNone/>
            </a:pPr>
            <a:r>
              <a:rPr lang="ja-JP" altLang="en-US" sz="5400" b="1" dirty="0">
                <a:solidFill>
                  <a:srgbClr val="FF0000"/>
                </a:solidFill>
                <a:latin typeface="UD デジタル 教科書体 N-B" panose="02020700000000000000" pitchFamily="17" charset="-128"/>
                <a:ea typeface="UD デジタル 教科書体 N-B" panose="02020700000000000000" pitchFamily="17" charset="-128"/>
              </a:rPr>
              <a:t>　での</a:t>
            </a:r>
            <a:r>
              <a:rPr lang="ja-JP" altLang="en-US" sz="5400" dirty="0">
                <a:latin typeface="UD デジタル 教科書体 N-B" panose="02020700000000000000" pitchFamily="17" charset="-128"/>
                <a:ea typeface="UD デジタル 教科書体 N-B" panose="02020700000000000000" pitchFamily="17" charset="-128"/>
              </a:rPr>
              <a:t>授業づくりを考える</a:t>
            </a:r>
          </a:p>
        </p:txBody>
      </p:sp>
      <p:sp>
        <p:nvSpPr>
          <p:cNvPr id="6" name="フッター プレースホルダー 5"/>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2</a:t>
            </a:fld>
            <a:endParaRPr lang="ja-JP" altLang="en-US" dirty="0"/>
          </a:p>
        </p:txBody>
      </p:sp>
    </p:spTree>
    <p:extLst>
      <p:ext uri="{BB962C8B-B14F-4D97-AF65-F5344CB8AC3E}">
        <p14:creationId xmlns:p14="http://schemas.microsoft.com/office/powerpoint/2010/main" val="2961948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3"/>
          <p:cNvSpPr>
            <a:spLocks noGrp="1"/>
          </p:cNvSpPr>
          <p:nvPr>
            <p:ph type="title"/>
          </p:nvPr>
        </p:nvSpPr>
        <p:spPr>
          <a:xfrm>
            <a:off x="677334" y="575166"/>
            <a:ext cx="4831926" cy="683172"/>
          </a:xfrm>
        </p:spPr>
        <p:txBody>
          <a:bodyPr>
            <a:noAutofit/>
          </a:bodyPr>
          <a:lstStyle/>
          <a:p>
            <a:r>
              <a:rPr kumimoji="1" lang="ja-JP" altLang="en-US" sz="4000" dirty="0">
                <a:latin typeface="UD デジタル 教科書体 N-B" panose="02020700000000000000" pitchFamily="17" charset="-128"/>
                <a:ea typeface="UD デジタル 教科書体 N-B" panose="02020700000000000000" pitchFamily="17" charset="-128"/>
              </a:rPr>
              <a:t>研修会の流れ</a:t>
            </a:r>
          </a:p>
        </p:txBody>
      </p:sp>
      <p:sp>
        <p:nvSpPr>
          <p:cNvPr id="5" name="コンテンツ プレースホルダー 4"/>
          <p:cNvSpPr txBox="1">
            <a:spLocks/>
          </p:cNvSpPr>
          <p:nvPr/>
        </p:nvSpPr>
        <p:spPr>
          <a:xfrm>
            <a:off x="1709843" y="1292773"/>
            <a:ext cx="9643957" cy="55652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１．オリエンテーション</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各教科における探究的な学習</a:t>
            </a:r>
          </a:p>
          <a:p>
            <a:pPr>
              <a:lnSpc>
                <a:spcPct val="100000"/>
              </a:lnSpc>
            </a:pPr>
            <a:r>
              <a:rPr lang="ja-JP" altLang="en-US" sz="3600" b="1" dirty="0">
                <a:solidFill>
                  <a:schemeClr val="tx1"/>
                </a:solidFill>
                <a:latin typeface="UD デジタル 教科書体 N-B" panose="02020700000000000000" pitchFamily="17" charset="-128"/>
                <a:ea typeface="UD デジタル 教科書体 N-B" panose="02020700000000000000" pitchFamily="17" charset="-128"/>
              </a:rPr>
              <a:t>２．ワークショップ</a:t>
            </a:r>
            <a:endParaRPr lang="en-US" altLang="ja-JP" sz="3600" b="1" dirty="0">
              <a:solidFill>
                <a:schemeClr val="tx1"/>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tx1"/>
                </a:solidFill>
                <a:latin typeface="UD デジタル 教科書体 N-B" panose="02020700000000000000" pitchFamily="17" charset="-128"/>
                <a:ea typeface="UD デジタル 教科書体 N-B" panose="02020700000000000000" pitchFamily="17" charset="-128"/>
              </a:rPr>
              <a:t>　①　授業づくりの進め方</a:t>
            </a:r>
            <a:endParaRPr lang="en-US" altLang="ja-JP" sz="3600" b="1" dirty="0">
              <a:solidFill>
                <a:schemeClr val="tx1"/>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②　探究の過程を取り入れた授業づくり</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３．コンプリ－ション</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a:t>
            </a:r>
            <a:r>
              <a:rPr lang="ja-JP" altLang="en-US" sz="3600" b="1" dirty="0" smtClean="0">
                <a:solidFill>
                  <a:schemeClr val="bg1">
                    <a:lumMod val="75000"/>
                  </a:schemeClr>
                </a:solidFill>
                <a:latin typeface="UD デジタル 教科書体 N-B" panose="02020700000000000000" pitchFamily="17" charset="-128"/>
                <a:ea typeface="UD デジタル 教科書体 N-B" panose="02020700000000000000" pitchFamily="17" charset="-128"/>
              </a:rPr>
              <a:t>　まとめ</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kumimoji="1" lang="ja-JP" altLang="en-US" smtClean="0"/>
              <a:t>20</a:t>
            </a:fld>
            <a:endParaRPr kumimoji="1" lang="ja-JP" altLang="en-US"/>
          </a:p>
        </p:txBody>
      </p:sp>
    </p:spTree>
    <p:extLst>
      <p:ext uri="{BB962C8B-B14F-4D97-AF65-F5344CB8AC3E}">
        <p14:creationId xmlns:p14="http://schemas.microsoft.com/office/powerpoint/2010/main" val="2261039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4907113" y="1785519"/>
            <a:ext cx="7004471" cy="4801209"/>
            <a:chOff x="4902033" y="1702460"/>
            <a:chExt cx="7004471" cy="4801209"/>
          </a:xfrm>
        </p:grpSpPr>
        <p:sp>
          <p:nvSpPr>
            <p:cNvPr id="17" name="正方形/長方形 16"/>
            <p:cNvSpPr/>
            <p:nvPr/>
          </p:nvSpPr>
          <p:spPr>
            <a:xfrm>
              <a:off x="9132756" y="2701916"/>
              <a:ext cx="428263" cy="354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18" name="正方形/長方形 17"/>
            <p:cNvSpPr/>
            <p:nvPr/>
          </p:nvSpPr>
          <p:spPr>
            <a:xfrm>
              <a:off x="7328433" y="2701916"/>
              <a:ext cx="428263" cy="354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19" name="正方形/長方形 18"/>
            <p:cNvSpPr/>
            <p:nvPr/>
          </p:nvSpPr>
          <p:spPr>
            <a:xfrm>
              <a:off x="5524110" y="2692431"/>
              <a:ext cx="428263" cy="396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20" name="正方形/長方形 19"/>
            <p:cNvSpPr/>
            <p:nvPr/>
          </p:nvSpPr>
          <p:spPr>
            <a:xfrm>
              <a:off x="10831830" y="2698746"/>
              <a:ext cx="526859" cy="3577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21" name="正方形/長方形 20"/>
            <p:cNvSpPr/>
            <p:nvPr/>
          </p:nvSpPr>
          <p:spPr>
            <a:xfrm>
              <a:off x="10565384" y="1702460"/>
              <a:ext cx="554736" cy="412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22" name="正方形/長方形 21"/>
            <p:cNvSpPr/>
            <p:nvPr/>
          </p:nvSpPr>
          <p:spPr>
            <a:xfrm>
              <a:off x="7282688" y="1737185"/>
              <a:ext cx="3018789" cy="3781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23" name="正方形/長方形 22"/>
            <p:cNvSpPr/>
            <p:nvPr/>
          </p:nvSpPr>
          <p:spPr>
            <a:xfrm>
              <a:off x="4902033" y="1702460"/>
              <a:ext cx="508168" cy="4268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24" name="正方形/長方形 23"/>
            <p:cNvSpPr/>
            <p:nvPr/>
          </p:nvSpPr>
          <p:spPr>
            <a:xfrm>
              <a:off x="5980754" y="1731089"/>
              <a:ext cx="720274" cy="3781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25" name="正方形/長方形 24"/>
            <p:cNvSpPr/>
            <p:nvPr/>
          </p:nvSpPr>
          <p:spPr>
            <a:xfrm>
              <a:off x="4972051" y="3486430"/>
              <a:ext cx="3074669" cy="9232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27" name="正方形/長方形 26"/>
            <p:cNvSpPr/>
            <p:nvPr/>
          </p:nvSpPr>
          <p:spPr>
            <a:xfrm>
              <a:off x="8715374" y="3486430"/>
              <a:ext cx="3191130" cy="8683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28" name="正方形/長方形 27"/>
            <p:cNvSpPr/>
            <p:nvPr/>
          </p:nvSpPr>
          <p:spPr>
            <a:xfrm>
              <a:off x="8770993" y="5548988"/>
              <a:ext cx="3074669" cy="9028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32" name="正方形/長方形 31"/>
            <p:cNvSpPr/>
            <p:nvPr/>
          </p:nvSpPr>
          <p:spPr>
            <a:xfrm>
              <a:off x="4975099" y="5548988"/>
              <a:ext cx="3074669" cy="9546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grpSp>
      <p:pic>
        <p:nvPicPr>
          <p:cNvPr id="6" name="図 5"/>
          <p:cNvPicPr>
            <a:picLocks noChangeAspect="1"/>
          </p:cNvPicPr>
          <p:nvPr/>
        </p:nvPicPr>
        <p:blipFill>
          <a:blip r:embed="rId3"/>
          <a:stretch>
            <a:fillRect/>
          </a:stretch>
        </p:blipFill>
        <p:spPr>
          <a:xfrm>
            <a:off x="4796292" y="897341"/>
            <a:ext cx="7301386" cy="5770068"/>
          </a:xfrm>
          <a:prstGeom prst="rect">
            <a:avLst/>
          </a:prstGeom>
        </p:spPr>
      </p:pic>
      <p:sp>
        <p:nvSpPr>
          <p:cNvPr id="5" name="コンテンツ プレースホルダー 4"/>
          <p:cNvSpPr>
            <a:spLocks noGrp="1"/>
          </p:cNvSpPr>
          <p:nvPr>
            <p:ph idx="1"/>
          </p:nvPr>
        </p:nvSpPr>
        <p:spPr>
          <a:xfrm>
            <a:off x="41794" y="897343"/>
            <a:ext cx="5531120" cy="2062557"/>
          </a:xfrm>
        </p:spPr>
        <p:txBody>
          <a:bodyPr>
            <a:normAutofit/>
          </a:bodyPr>
          <a:lstStyle/>
          <a:p>
            <a:pPr marL="0" indent="0">
              <a:buNone/>
            </a:pPr>
            <a:r>
              <a:rPr lang="ja-JP" altLang="en-US" sz="3200" dirty="0">
                <a:latin typeface="UD デジタル 教科書体 N-B" panose="02020700000000000000" pitchFamily="17" charset="-128"/>
                <a:ea typeface="UD デジタル 教科書体 N-B" panose="02020700000000000000" pitchFamily="17" charset="-128"/>
              </a:rPr>
              <a:t>「探究的な学習</a:t>
            </a:r>
            <a:endParaRPr lang="en-US" altLang="ja-JP" sz="3200"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3200" dirty="0">
                <a:latin typeface="UD デジタル 教科書体 N-B" panose="02020700000000000000" pitchFamily="17" charset="-128"/>
                <a:ea typeface="UD デジタル 教科書体 N-B" panose="02020700000000000000" pitchFamily="17" charset="-128"/>
              </a:rPr>
              <a:t>　単元デザインシート」</a:t>
            </a:r>
            <a:endParaRPr kumimoji="1" lang="en-US" altLang="ja-JP" sz="3200"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3200" dirty="0">
                <a:latin typeface="UD デジタル 教科書体 N-B" panose="02020700000000000000" pitchFamily="17" charset="-128"/>
                <a:ea typeface="UD デジタル 教科書体 N-B" panose="02020700000000000000" pitchFamily="17" charset="-128"/>
              </a:rPr>
              <a:t>　</a:t>
            </a:r>
            <a:r>
              <a:rPr lang="ja-JP" altLang="en-US" sz="3200" dirty="0">
                <a:latin typeface="UD デジタル 教科書体 N-B" panose="02020700000000000000" pitchFamily="17" charset="-128"/>
                <a:ea typeface="UD デジタル 教科書体 N-B" panose="02020700000000000000" pitchFamily="17" charset="-128"/>
              </a:rPr>
              <a:t>活用方法について</a:t>
            </a:r>
            <a:endParaRPr kumimoji="1" lang="ja-JP" altLang="en-US" sz="3200" dirty="0">
              <a:latin typeface="UD デジタル 教科書体 N-B" panose="02020700000000000000" pitchFamily="17" charset="-128"/>
              <a:ea typeface="UD デジタル 教科書体 N-B" panose="02020700000000000000" pitchFamily="17" charset="-128"/>
            </a:endParaRPr>
          </a:p>
        </p:txBody>
      </p:sp>
      <p:sp>
        <p:nvSpPr>
          <p:cNvPr id="29" name="タイトル 1"/>
          <p:cNvSpPr txBox="1">
            <a:spLocks/>
          </p:cNvSpPr>
          <p:nvPr/>
        </p:nvSpPr>
        <p:spPr>
          <a:xfrm>
            <a:off x="280536" y="115798"/>
            <a:ext cx="4507257" cy="72542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solidFill>
                  <a:schemeClr val="tx1"/>
                </a:solidFill>
              </a:rPr>
              <a:t>授業づくりの進め方</a:t>
            </a:r>
          </a:p>
        </p:txBody>
      </p:sp>
      <p:sp>
        <p:nvSpPr>
          <p:cNvPr id="4" name="フッター プレースホルダー 3"/>
          <p:cNvSpPr>
            <a:spLocks noGrp="1"/>
          </p:cNvSpPr>
          <p:nvPr>
            <p:ph type="ftr" sz="quarter" idx="11"/>
          </p:nvPr>
        </p:nvSpPr>
        <p:spPr/>
        <p:txBody>
          <a:bodyPr/>
          <a:lstStyle/>
          <a:p>
            <a:r>
              <a:rPr kumimoji="1" lang="ja-JP" altLang="en-US"/>
              <a:t>令和５年度　専門研究　探究的な学習研究グループ</a:t>
            </a:r>
          </a:p>
        </p:txBody>
      </p:sp>
      <p:sp>
        <p:nvSpPr>
          <p:cNvPr id="3" name="スライド番号プレースホルダー 2"/>
          <p:cNvSpPr>
            <a:spLocks noGrp="1"/>
          </p:cNvSpPr>
          <p:nvPr>
            <p:ph type="sldNum" sz="quarter" idx="12"/>
          </p:nvPr>
        </p:nvSpPr>
        <p:spPr/>
        <p:txBody>
          <a:bodyPr/>
          <a:lstStyle/>
          <a:p>
            <a:fld id="{F089EEB1-C3F1-4603-9C0A-BE17052604F2}" type="slidenum">
              <a:rPr lang="ja-JP" altLang="en-US" smtClean="0"/>
              <a:pPr/>
              <a:t>21</a:t>
            </a:fld>
            <a:endParaRPr lang="ja-JP" altLang="en-US" dirty="0"/>
          </a:p>
        </p:txBody>
      </p:sp>
    </p:spTree>
    <p:extLst>
      <p:ext uri="{BB962C8B-B14F-4D97-AF65-F5344CB8AC3E}">
        <p14:creationId xmlns:p14="http://schemas.microsoft.com/office/powerpoint/2010/main" val="1452520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コンテンツ プレースホルダー 4"/>
          <p:cNvSpPr>
            <a:spLocks noGrp="1"/>
          </p:cNvSpPr>
          <p:nvPr>
            <p:ph idx="1"/>
          </p:nvPr>
        </p:nvSpPr>
        <p:spPr>
          <a:xfrm>
            <a:off x="41794" y="897343"/>
            <a:ext cx="5531120" cy="2062557"/>
          </a:xfrm>
        </p:spPr>
        <p:txBody>
          <a:bodyPr>
            <a:normAutofit/>
          </a:bodyPr>
          <a:lstStyle/>
          <a:p>
            <a:pPr marL="0" indent="0">
              <a:buNone/>
            </a:pPr>
            <a:r>
              <a:rPr lang="ja-JP" altLang="en-US" sz="3200" dirty="0" smtClean="0">
                <a:latin typeface="UD デジタル 教科書体 N-B" panose="02020700000000000000" pitchFamily="17" charset="-128"/>
                <a:ea typeface="UD デジタル 教科書体 N-B" panose="02020700000000000000" pitchFamily="17" charset="-128"/>
              </a:rPr>
              <a:t>「</a:t>
            </a:r>
            <a:r>
              <a:rPr lang="ja-JP" altLang="en-US" sz="3200" dirty="0">
                <a:latin typeface="UD デジタル 教科書体 N-B" panose="02020700000000000000" pitchFamily="17" charset="-128"/>
                <a:ea typeface="UD デジタル 教科書体 N-B" panose="02020700000000000000" pitchFamily="17" charset="-128"/>
              </a:rPr>
              <a:t>探究的な学習</a:t>
            </a:r>
            <a:endParaRPr lang="en-US" altLang="ja-JP" sz="3200"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3200" dirty="0">
                <a:latin typeface="UD デジタル 教科書体 N-B" panose="02020700000000000000" pitchFamily="17" charset="-128"/>
                <a:ea typeface="UD デジタル 教科書体 N-B" panose="02020700000000000000" pitchFamily="17" charset="-128"/>
              </a:rPr>
              <a:t>　単元デザインシート」</a:t>
            </a:r>
            <a:endParaRPr kumimoji="1" lang="en-US" altLang="ja-JP" sz="3200"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3200" dirty="0">
                <a:latin typeface="UD デジタル 教科書体 N-B" panose="02020700000000000000" pitchFamily="17" charset="-128"/>
                <a:ea typeface="UD デジタル 教科書体 N-B" panose="02020700000000000000" pitchFamily="17" charset="-128"/>
              </a:rPr>
              <a:t>　</a:t>
            </a:r>
            <a:r>
              <a:rPr lang="ja-JP" altLang="en-US" sz="3200" dirty="0">
                <a:latin typeface="UD デジタル 教科書体 N-B" panose="02020700000000000000" pitchFamily="17" charset="-128"/>
                <a:ea typeface="UD デジタル 教科書体 N-B" panose="02020700000000000000" pitchFamily="17" charset="-128"/>
              </a:rPr>
              <a:t>活用方法</a:t>
            </a:r>
            <a:r>
              <a:rPr lang="ja-JP" altLang="en-US" sz="3200" dirty="0" smtClean="0">
                <a:latin typeface="UD デジタル 教科書体 N-B" panose="02020700000000000000" pitchFamily="17" charset="-128"/>
                <a:ea typeface="UD デジタル 教科書体 N-B" panose="02020700000000000000" pitchFamily="17" charset="-128"/>
              </a:rPr>
              <a:t>について</a:t>
            </a:r>
            <a:endParaRPr kumimoji="1" lang="ja-JP" altLang="en-US" sz="3200" dirty="0">
              <a:latin typeface="UD デジタル 教科書体 N-B" panose="02020700000000000000" pitchFamily="17" charset="-128"/>
              <a:ea typeface="UD デジタル 教科書体 N-B" panose="02020700000000000000" pitchFamily="17" charset="-128"/>
            </a:endParaRPr>
          </a:p>
        </p:txBody>
      </p:sp>
      <p:sp>
        <p:nvSpPr>
          <p:cNvPr id="27" name="タイトル 1"/>
          <p:cNvSpPr txBox="1">
            <a:spLocks/>
          </p:cNvSpPr>
          <p:nvPr/>
        </p:nvSpPr>
        <p:spPr>
          <a:xfrm>
            <a:off x="280536" y="115798"/>
            <a:ext cx="4507257" cy="72542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solidFill>
                  <a:schemeClr val="tx1"/>
                </a:solidFill>
              </a:rPr>
              <a:t>授業づくりの進め方</a:t>
            </a:r>
            <a:endParaRPr lang="ja-JP" altLang="en-US" dirty="0">
              <a:solidFill>
                <a:schemeClr val="tx1"/>
              </a:solidFill>
            </a:endParaRPr>
          </a:p>
        </p:txBody>
      </p:sp>
      <p:sp>
        <p:nvSpPr>
          <p:cNvPr id="3" name="フッター プレースホルダー 2"/>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22</a:t>
            </a:fld>
            <a:endParaRPr lang="ja-JP" altLang="en-US" dirty="0"/>
          </a:p>
        </p:txBody>
      </p:sp>
      <p:pic>
        <p:nvPicPr>
          <p:cNvPr id="7" name="図 6"/>
          <p:cNvPicPr>
            <a:picLocks noChangeAspect="1"/>
          </p:cNvPicPr>
          <p:nvPr/>
        </p:nvPicPr>
        <p:blipFill>
          <a:blip r:embed="rId3"/>
          <a:stretch>
            <a:fillRect/>
          </a:stretch>
        </p:blipFill>
        <p:spPr>
          <a:xfrm>
            <a:off x="4653888" y="792548"/>
            <a:ext cx="7493192" cy="5835975"/>
          </a:xfrm>
          <a:prstGeom prst="rect">
            <a:avLst/>
          </a:prstGeom>
        </p:spPr>
      </p:pic>
      <p:sp>
        <p:nvSpPr>
          <p:cNvPr id="8" name="正方形/長方形 7"/>
          <p:cNvSpPr/>
          <p:nvPr/>
        </p:nvSpPr>
        <p:spPr>
          <a:xfrm>
            <a:off x="4787793" y="3324306"/>
            <a:ext cx="3362560" cy="1107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891425" y="3547194"/>
            <a:ext cx="2740767" cy="1107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8636292" y="3324306"/>
            <a:ext cx="3257004" cy="10587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8678964" y="5413248"/>
            <a:ext cx="3366732" cy="1160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808922" y="5399599"/>
            <a:ext cx="3152454" cy="1079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892846" y="5529975"/>
            <a:ext cx="3152454" cy="9272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5513860" y="5616222"/>
            <a:ext cx="2678778" cy="9272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5047592" y="2630960"/>
            <a:ext cx="666564" cy="354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6860319" y="2611513"/>
            <a:ext cx="666564" cy="354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8673046" y="2639524"/>
            <a:ext cx="666564" cy="354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10485773" y="2644385"/>
            <a:ext cx="666564" cy="354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21384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 1"/>
          <p:cNvSpPr txBox="1">
            <a:spLocks/>
          </p:cNvSpPr>
          <p:nvPr/>
        </p:nvSpPr>
        <p:spPr>
          <a:xfrm>
            <a:off x="280536" y="115798"/>
            <a:ext cx="4507257" cy="72542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solidFill>
                  <a:schemeClr val="tx1"/>
                </a:solidFill>
              </a:rPr>
              <a:t>授業づくりの進め方</a:t>
            </a:r>
            <a:endParaRPr lang="ja-JP" altLang="en-US" dirty="0">
              <a:solidFill>
                <a:schemeClr val="tx1"/>
              </a:solidFill>
            </a:endParaRPr>
          </a:p>
        </p:txBody>
      </p:sp>
      <p:sp>
        <p:nvSpPr>
          <p:cNvPr id="4" name="フッター プレースホルダー 3"/>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sp>
        <p:nvSpPr>
          <p:cNvPr id="3" name="スライド番号プレースホルダー 2"/>
          <p:cNvSpPr>
            <a:spLocks noGrp="1"/>
          </p:cNvSpPr>
          <p:nvPr>
            <p:ph type="sldNum" sz="quarter" idx="12"/>
          </p:nvPr>
        </p:nvSpPr>
        <p:spPr/>
        <p:txBody>
          <a:bodyPr/>
          <a:lstStyle/>
          <a:p>
            <a:fld id="{F089EEB1-C3F1-4603-9C0A-BE17052604F2}" type="slidenum">
              <a:rPr lang="ja-JP" altLang="en-US" smtClean="0"/>
              <a:pPr/>
              <a:t>23</a:t>
            </a:fld>
            <a:endParaRPr lang="ja-JP" altLang="en-US" dirty="0"/>
          </a:p>
        </p:txBody>
      </p:sp>
      <p:pic>
        <p:nvPicPr>
          <p:cNvPr id="9" name="図 8"/>
          <p:cNvPicPr>
            <a:picLocks noChangeAspect="1"/>
          </p:cNvPicPr>
          <p:nvPr/>
        </p:nvPicPr>
        <p:blipFill rotWithShape="1">
          <a:blip r:embed="rId3"/>
          <a:srcRect b="77333"/>
          <a:stretch/>
        </p:blipFill>
        <p:spPr>
          <a:xfrm>
            <a:off x="4653888" y="615124"/>
            <a:ext cx="7493192" cy="1322855"/>
          </a:xfrm>
          <a:prstGeom prst="rect">
            <a:avLst/>
          </a:prstGeom>
        </p:spPr>
      </p:pic>
      <p:pic>
        <p:nvPicPr>
          <p:cNvPr id="2" name="図 1"/>
          <p:cNvPicPr>
            <a:picLocks noChangeAspect="1"/>
          </p:cNvPicPr>
          <p:nvPr/>
        </p:nvPicPr>
        <p:blipFill>
          <a:blip r:embed="rId4"/>
          <a:stretch>
            <a:fillRect/>
          </a:stretch>
        </p:blipFill>
        <p:spPr>
          <a:xfrm>
            <a:off x="85163" y="2250599"/>
            <a:ext cx="5958979" cy="2868047"/>
          </a:xfrm>
          <a:prstGeom prst="rect">
            <a:avLst/>
          </a:prstGeom>
        </p:spPr>
      </p:pic>
      <p:pic>
        <p:nvPicPr>
          <p:cNvPr id="6" name="図 5"/>
          <p:cNvPicPr>
            <a:picLocks noChangeAspect="1"/>
          </p:cNvPicPr>
          <p:nvPr/>
        </p:nvPicPr>
        <p:blipFill rotWithShape="1">
          <a:blip r:embed="rId5"/>
          <a:srcRect r="275"/>
          <a:stretch/>
        </p:blipFill>
        <p:spPr>
          <a:xfrm>
            <a:off x="6119861" y="2775885"/>
            <a:ext cx="5942599" cy="3424315"/>
          </a:xfrm>
          <a:prstGeom prst="rect">
            <a:avLst/>
          </a:prstGeom>
        </p:spPr>
      </p:pic>
      <p:pic>
        <p:nvPicPr>
          <p:cNvPr id="12" name="図 11"/>
          <p:cNvPicPr>
            <a:picLocks noChangeAspect="1"/>
          </p:cNvPicPr>
          <p:nvPr/>
        </p:nvPicPr>
        <p:blipFill rotWithShape="1">
          <a:blip r:embed="rId4"/>
          <a:srcRect l="106" t="5680" r="-24" b="81213"/>
          <a:stretch/>
        </p:blipFill>
        <p:spPr>
          <a:xfrm>
            <a:off x="6120765" y="2415205"/>
            <a:ext cx="5941694" cy="375139"/>
          </a:xfrm>
          <a:prstGeom prst="rect">
            <a:avLst/>
          </a:prstGeom>
        </p:spPr>
      </p:pic>
    </p:spTree>
    <p:extLst>
      <p:ext uri="{BB962C8B-B14F-4D97-AF65-F5344CB8AC3E}">
        <p14:creationId xmlns:p14="http://schemas.microsoft.com/office/powerpoint/2010/main" val="1891196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3"/>
          <a:stretch>
            <a:fillRect/>
          </a:stretch>
        </p:blipFill>
        <p:spPr>
          <a:xfrm>
            <a:off x="4653888" y="792548"/>
            <a:ext cx="7493192" cy="5835975"/>
          </a:xfrm>
          <a:prstGeom prst="rect">
            <a:avLst/>
          </a:prstGeom>
        </p:spPr>
      </p:pic>
      <p:grpSp>
        <p:nvGrpSpPr>
          <p:cNvPr id="26" name="グループ化 25">
            <a:extLst>
              <a:ext uri="{FF2B5EF4-FFF2-40B4-BE49-F238E27FC236}">
                <a16:creationId xmlns:a16="http://schemas.microsoft.com/office/drawing/2014/main" id="{3142F384-7F50-018C-C05B-06430049347D}"/>
              </a:ext>
            </a:extLst>
          </p:cNvPr>
          <p:cNvGrpSpPr/>
          <p:nvPr/>
        </p:nvGrpSpPr>
        <p:grpSpPr>
          <a:xfrm>
            <a:off x="4127061" y="1373242"/>
            <a:ext cx="492443" cy="4788292"/>
            <a:chOff x="4720272" y="1862261"/>
            <a:chExt cx="492443" cy="4788292"/>
          </a:xfrm>
        </p:grpSpPr>
        <p:sp>
          <p:nvSpPr>
            <p:cNvPr id="41" name="テキスト ボックス 40">
              <a:extLst>
                <a:ext uri="{FF2B5EF4-FFF2-40B4-BE49-F238E27FC236}">
                  <a16:creationId xmlns:a16="http://schemas.microsoft.com/office/drawing/2014/main" id="{3205249A-BE09-EF59-A483-BAF7169EE433}"/>
                </a:ext>
              </a:extLst>
            </p:cNvPr>
            <p:cNvSpPr txBox="1"/>
            <p:nvPr/>
          </p:nvSpPr>
          <p:spPr>
            <a:xfrm>
              <a:off x="4720272" y="2967493"/>
              <a:ext cx="492443" cy="3683060"/>
            </a:xfrm>
            <a:prstGeom prst="rect">
              <a:avLst/>
            </a:prstGeom>
            <a:noFill/>
          </p:spPr>
          <p:txBody>
            <a:bodyPr vert="eaVert"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単元計画からデザインシートへ</a:t>
              </a:r>
            </a:p>
          </p:txBody>
        </p:sp>
        <p:sp>
          <p:nvSpPr>
            <p:cNvPr id="48" name="矢印: 右 47">
              <a:extLst>
                <a:ext uri="{FF2B5EF4-FFF2-40B4-BE49-F238E27FC236}">
                  <a16:creationId xmlns:a16="http://schemas.microsoft.com/office/drawing/2014/main" id="{9875D9B1-D2B0-95BE-35CB-DFBBA4345F31}"/>
                </a:ext>
              </a:extLst>
            </p:cNvPr>
            <p:cNvSpPr/>
            <p:nvPr/>
          </p:nvSpPr>
          <p:spPr>
            <a:xfrm>
              <a:off x="4745503" y="1862261"/>
              <a:ext cx="466308" cy="953071"/>
            </a:xfrm>
            <a:prstGeom prst="rightArrow">
              <a:avLst/>
            </a:prstGeom>
            <a:solidFill>
              <a:srgbClr val="DEEBF7"/>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grpSp>
      <p:sp>
        <p:nvSpPr>
          <p:cNvPr id="49" name="角丸四角形 48"/>
          <p:cNvSpPr/>
          <p:nvPr/>
        </p:nvSpPr>
        <p:spPr>
          <a:xfrm>
            <a:off x="4705733" y="4979128"/>
            <a:ext cx="3711812" cy="1594801"/>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22" name="タイトル 1"/>
          <p:cNvSpPr txBox="1">
            <a:spLocks/>
          </p:cNvSpPr>
          <p:nvPr/>
        </p:nvSpPr>
        <p:spPr>
          <a:xfrm>
            <a:off x="280536" y="115798"/>
            <a:ext cx="4507257" cy="72542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mtClean="0">
                <a:solidFill>
                  <a:schemeClr val="tx1"/>
                </a:solidFill>
              </a:rPr>
              <a:t>授業づくりの進め方</a:t>
            </a:r>
            <a:endParaRPr lang="ja-JP" altLang="en-US" dirty="0">
              <a:solidFill>
                <a:schemeClr val="tx1"/>
              </a:solidFill>
            </a:endParaRPr>
          </a:p>
        </p:txBody>
      </p:sp>
      <p:sp>
        <p:nvSpPr>
          <p:cNvPr id="4" name="フッター プレースホルダー 3"/>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sp>
        <p:nvSpPr>
          <p:cNvPr id="3" name="スライド番号プレースホルダー 2"/>
          <p:cNvSpPr>
            <a:spLocks noGrp="1"/>
          </p:cNvSpPr>
          <p:nvPr>
            <p:ph type="sldNum" sz="quarter" idx="12"/>
          </p:nvPr>
        </p:nvSpPr>
        <p:spPr/>
        <p:txBody>
          <a:bodyPr/>
          <a:lstStyle/>
          <a:p>
            <a:fld id="{F089EEB1-C3F1-4603-9C0A-BE17052604F2}" type="slidenum">
              <a:rPr lang="ja-JP" altLang="en-US" smtClean="0"/>
              <a:pPr/>
              <a:t>24</a:t>
            </a:fld>
            <a:endParaRPr lang="ja-JP" altLang="en-US" dirty="0"/>
          </a:p>
        </p:txBody>
      </p:sp>
      <p:grpSp>
        <p:nvGrpSpPr>
          <p:cNvPr id="2" name="グループ化 1"/>
          <p:cNvGrpSpPr/>
          <p:nvPr/>
        </p:nvGrpSpPr>
        <p:grpSpPr>
          <a:xfrm>
            <a:off x="121489" y="841222"/>
            <a:ext cx="3919344" cy="4137907"/>
            <a:chOff x="121489" y="841222"/>
            <a:chExt cx="3919344" cy="4137907"/>
          </a:xfrm>
        </p:grpSpPr>
        <p:pic>
          <p:nvPicPr>
            <p:cNvPr id="15" name="図 14"/>
            <p:cNvPicPr>
              <a:picLocks noChangeAspect="1"/>
            </p:cNvPicPr>
            <p:nvPr/>
          </p:nvPicPr>
          <p:blipFill>
            <a:blip r:embed="rId4"/>
            <a:stretch>
              <a:fillRect/>
            </a:stretch>
          </p:blipFill>
          <p:spPr>
            <a:xfrm>
              <a:off x="121489" y="841222"/>
              <a:ext cx="3919344" cy="1886374"/>
            </a:xfrm>
            <a:prstGeom prst="rect">
              <a:avLst/>
            </a:prstGeom>
          </p:spPr>
        </p:pic>
        <p:pic>
          <p:nvPicPr>
            <p:cNvPr id="16" name="図 15"/>
            <p:cNvPicPr>
              <a:picLocks noChangeAspect="1"/>
            </p:cNvPicPr>
            <p:nvPr/>
          </p:nvPicPr>
          <p:blipFill rotWithShape="1">
            <a:blip r:embed="rId5"/>
            <a:srcRect r="275"/>
            <a:stretch/>
          </p:blipFill>
          <p:spPr>
            <a:xfrm>
              <a:off x="121489" y="2720678"/>
              <a:ext cx="3919344" cy="2258451"/>
            </a:xfrm>
            <a:prstGeom prst="rect">
              <a:avLst/>
            </a:prstGeom>
          </p:spPr>
        </p:pic>
      </p:grpSp>
      <p:sp>
        <p:nvSpPr>
          <p:cNvPr id="18" name="正方形/長方形 17"/>
          <p:cNvSpPr/>
          <p:nvPr/>
        </p:nvSpPr>
        <p:spPr>
          <a:xfrm>
            <a:off x="4787793" y="3324306"/>
            <a:ext cx="3362560" cy="1107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4891425" y="3547194"/>
            <a:ext cx="2740767" cy="1107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8636292" y="3324306"/>
            <a:ext cx="3257004" cy="10587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8678964" y="5413248"/>
            <a:ext cx="3366732" cy="1160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5047592" y="2630960"/>
            <a:ext cx="666564" cy="354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6860319" y="2611513"/>
            <a:ext cx="666564" cy="354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8673046" y="2639524"/>
            <a:ext cx="666564" cy="354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a:off x="10264794" y="2361629"/>
            <a:ext cx="1780902" cy="652146"/>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36" name="角丸四角形 35"/>
          <p:cNvSpPr/>
          <p:nvPr/>
        </p:nvSpPr>
        <p:spPr>
          <a:xfrm>
            <a:off x="121489" y="4251502"/>
            <a:ext cx="3919344" cy="365159"/>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Tree>
    <p:extLst>
      <p:ext uri="{BB962C8B-B14F-4D97-AF65-F5344CB8AC3E}">
        <p14:creationId xmlns:p14="http://schemas.microsoft.com/office/powerpoint/2010/main" val="854860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3"/>
          <a:stretch>
            <a:fillRect/>
          </a:stretch>
        </p:blipFill>
        <p:spPr>
          <a:xfrm>
            <a:off x="4653888" y="792548"/>
            <a:ext cx="7493192" cy="5835975"/>
          </a:xfrm>
          <a:prstGeom prst="rect">
            <a:avLst/>
          </a:prstGeom>
        </p:spPr>
      </p:pic>
      <p:grpSp>
        <p:nvGrpSpPr>
          <p:cNvPr id="26" name="グループ化 25">
            <a:extLst>
              <a:ext uri="{FF2B5EF4-FFF2-40B4-BE49-F238E27FC236}">
                <a16:creationId xmlns:a16="http://schemas.microsoft.com/office/drawing/2014/main" id="{3142F384-7F50-018C-C05B-06430049347D}"/>
              </a:ext>
            </a:extLst>
          </p:cNvPr>
          <p:cNvGrpSpPr/>
          <p:nvPr/>
        </p:nvGrpSpPr>
        <p:grpSpPr>
          <a:xfrm>
            <a:off x="4127061" y="1373242"/>
            <a:ext cx="492443" cy="4788292"/>
            <a:chOff x="4720272" y="1862261"/>
            <a:chExt cx="492443" cy="4788292"/>
          </a:xfrm>
        </p:grpSpPr>
        <p:sp>
          <p:nvSpPr>
            <p:cNvPr id="41" name="テキスト ボックス 40">
              <a:extLst>
                <a:ext uri="{FF2B5EF4-FFF2-40B4-BE49-F238E27FC236}">
                  <a16:creationId xmlns:a16="http://schemas.microsoft.com/office/drawing/2014/main" id="{3205249A-BE09-EF59-A483-BAF7169EE433}"/>
                </a:ext>
              </a:extLst>
            </p:cNvPr>
            <p:cNvSpPr txBox="1"/>
            <p:nvPr/>
          </p:nvSpPr>
          <p:spPr>
            <a:xfrm>
              <a:off x="4720272" y="2967493"/>
              <a:ext cx="492443" cy="3683060"/>
            </a:xfrm>
            <a:prstGeom prst="rect">
              <a:avLst/>
            </a:prstGeom>
            <a:noFill/>
          </p:spPr>
          <p:txBody>
            <a:bodyPr vert="eaVert"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単元計画からデザインシートへ</a:t>
              </a:r>
            </a:p>
          </p:txBody>
        </p:sp>
        <p:sp>
          <p:nvSpPr>
            <p:cNvPr id="48" name="矢印: 右 47">
              <a:extLst>
                <a:ext uri="{FF2B5EF4-FFF2-40B4-BE49-F238E27FC236}">
                  <a16:creationId xmlns:a16="http://schemas.microsoft.com/office/drawing/2014/main" id="{9875D9B1-D2B0-95BE-35CB-DFBBA4345F31}"/>
                </a:ext>
              </a:extLst>
            </p:cNvPr>
            <p:cNvSpPr/>
            <p:nvPr/>
          </p:nvSpPr>
          <p:spPr>
            <a:xfrm>
              <a:off x="4745503" y="1862261"/>
              <a:ext cx="466308" cy="953071"/>
            </a:xfrm>
            <a:prstGeom prst="rightArrow">
              <a:avLst/>
            </a:prstGeom>
            <a:solidFill>
              <a:srgbClr val="DEEBF7"/>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grpSp>
      <p:sp>
        <p:nvSpPr>
          <p:cNvPr id="22" name="タイトル 1"/>
          <p:cNvSpPr txBox="1">
            <a:spLocks/>
          </p:cNvSpPr>
          <p:nvPr/>
        </p:nvSpPr>
        <p:spPr>
          <a:xfrm>
            <a:off x="280536" y="115798"/>
            <a:ext cx="4507257" cy="72542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mtClean="0">
                <a:solidFill>
                  <a:schemeClr val="tx1"/>
                </a:solidFill>
              </a:rPr>
              <a:t>授業づくりの進め方</a:t>
            </a:r>
            <a:endParaRPr lang="ja-JP" altLang="en-US" dirty="0">
              <a:solidFill>
                <a:schemeClr val="tx1"/>
              </a:solidFill>
            </a:endParaRPr>
          </a:p>
        </p:txBody>
      </p:sp>
      <p:sp>
        <p:nvSpPr>
          <p:cNvPr id="4" name="フッター プレースホルダー 3"/>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sp>
        <p:nvSpPr>
          <p:cNvPr id="3" name="スライド番号プレースホルダー 2"/>
          <p:cNvSpPr>
            <a:spLocks noGrp="1"/>
          </p:cNvSpPr>
          <p:nvPr>
            <p:ph type="sldNum" sz="quarter" idx="12"/>
          </p:nvPr>
        </p:nvSpPr>
        <p:spPr/>
        <p:txBody>
          <a:bodyPr/>
          <a:lstStyle/>
          <a:p>
            <a:fld id="{F089EEB1-C3F1-4603-9C0A-BE17052604F2}" type="slidenum">
              <a:rPr lang="ja-JP" altLang="en-US" smtClean="0"/>
              <a:pPr/>
              <a:t>25</a:t>
            </a:fld>
            <a:endParaRPr lang="ja-JP" altLang="en-US" dirty="0"/>
          </a:p>
        </p:txBody>
      </p:sp>
      <p:grpSp>
        <p:nvGrpSpPr>
          <p:cNvPr id="16" name="グループ化 15"/>
          <p:cNvGrpSpPr/>
          <p:nvPr/>
        </p:nvGrpSpPr>
        <p:grpSpPr>
          <a:xfrm>
            <a:off x="121489" y="841222"/>
            <a:ext cx="3919344" cy="4137907"/>
            <a:chOff x="121489" y="841222"/>
            <a:chExt cx="3919344" cy="4137907"/>
          </a:xfrm>
        </p:grpSpPr>
        <p:pic>
          <p:nvPicPr>
            <p:cNvPr id="17" name="図 16"/>
            <p:cNvPicPr>
              <a:picLocks noChangeAspect="1"/>
            </p:cNvPicPr>
            <p:nvPr/>
          </p:nvPicPr>
          <p:blipFill>
            <a:blip r:embed="rId4"/>
            <a:stretch>
              <a:fillRect/>
            </a:stretch>
          </p:blipFill>
          <p:spPr>
            <a:xfrm>
              <a:off x="121489" y="841222"/>
              <a:ext cx="3919344" cy="1886374"/>
            </a:xfrm>
            <a:prstGeom prst="rect">
              <a:avLst/>
            </a:prstGeom>
          </p:spPr>
        </p:pic>
        <p:pic>
          <p:nvPicPr>
            <p:cNvPr id="18" name="図 17"/>
            <p:cNvPicPr>
              <a:picLocks noChangeAspect="1"/>
            </p:cNvPicPr>
            <p:nvPr/>
          </p:nvPicPr>
          <p:blipFill rotWithShape="1">
            <a:blip r:embed="rId5"/>
            <a:srcRect r="275"/>
            <a:stretch/>
          </p:blipFill>
          <p:spPr>
            <a:xfrm>
              <a:off x="121489" y="2720678"/>
              <a:ext cx="3919344" cy="2258451"/>
            </a:xfrm>
            <a:prstGeom prst="rect">
              <a:avLst/>
            </a:prstGeom>
          </p:spPr>
        </p:pic>
      </p:grpSp>
      <p:sp>
        <p:nvSpPr>
          <p:cNvPr id="21" name="正方形/長方形 20"/>
          <p:cNvSpPr/>
          <p:nvPr/>
        </p:nvSpPr>
        <p:spPr>
          <a:xfrm>
            <a:off x="8636292" y="3324306"/>
            <a:ext cx="3257004" cy="10587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8678964" y="5413248"/>
            <a:ext cx="3366732" cy="1160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6860319" y="2611513"/>
            <a:ext cx="666564" cy="354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8673046" y="2639524"/>
            <a:ext cx="666564" cy="354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4751085" y="2361629"/>
            <a:ext cx="1780902" cy="652146"/>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38" name="角丸四角形 37"/>
          <p:cNvSpPr/>
          <p:nvPr/>
        </p:nvSpPr>
        <p:spPr>
          <a:xfrm>
            <a:off x="121489" y="1183182"/>
            <a:ext cx="3919344" cy="610058"/>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pic>
        <p:nvPicPr>
          <p:cNvPr id="6" name="図 5"/>
          <p:cNvPicPr>
            <a:picLocks noChangeAspect="1"/>
          </p:cNvPicPr>
          <p:nvPr/>
        </p:nvPicPr>
        <p:blipFill>
          <a:blip r:embed="rId6"/>
          <a:stretch>
            <a:fillRect/>
          </a:stretch>
        </p:blipFill>
        <p:spPr>
          <a:xfrm>
            <a:off x="4955093" y="3312923"/>
            <a:ext cx="3447059" cy="1545123"/>
          </a:xfrm>
          <a:prstGeom prst="rect">
            <a:avLst/>
          </a:prstGeom>
        </p:spPr>
      </p:pic>
      <p:sp>
        <p:nvSpPr>
          <p:cNvPr id="36" name="角丸四角形 35"/>
          <p:cNvSpPr/>
          <p:nvPr/>
        </p:nvSpPr>
        <p:spPr>
          <a:xfrm>
            <a:off x="4705733" y="3276600"/>
            <a:ext cx="3711812" cy="1618649"/>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Tree>
    <p:extLst>
      <p:ext uri="{BB962C8B-B14F-4D97-AF65-F5344CB8AC3E}">
        <p14:creationId xmlns:p14="http://schemas.microsoft.com/office/powerpoint/2010/main" val="258329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3"/>
          <a:stretch>
            <a:fillRect/>
          </a:stretch>
        </p:blipFill>
        <p:spPr>
          <a:xfrm>
            <a:off x="4653888" y="792548"/>
            <a:ext cx="7493192" cy="5835975"/>
          </a:xfrm>
          <a:prstGeom prst="rect">
            <a:avLst/>
          </a:prstGeom>
        </p:spPr>
      </p:pic>
      <p:grpSp>
        <p:nvGrpSpPr>
          <p:cNvPr id="26" name="グループ化 25">
            <a:extLst>
              <a:ext uri="{FF2B5EF4-FFF2-40B4-BE49-F238E27FC236}">
                <a16:creationId xmlns:a16="http://schemas.microsoft.com/office/drawing/2014/main" id="{3142F384-7F50-018C-C05B-06430049347D}"/>
              </a:ext>
            </a:extLst>
          </p:cNvPr>
          <p:cNvGrpSpPr/>
          <p:nvPr/>
        </p:nvGrpSpPr>
        <p:grpSpPr>
          <a:xfrm>
            <a:off x="4127061" y="1373242"/>
            <a:ext cx="492443" cy="4788292"/>
            <a:chOff x="4720272" y="1862261"/>
            <a:chExt cx="492443" cy="4788292"/>
          </a:xfrm>
        </p:grpSpPr>
        <p:sp>
          <p:nvSpPr>
            <p:cNvPr id="41" name="テキスト ボックス 40">
              <a:extLst>
                <a:ext uri="{FF2B5EF4-FFF2-40B4-BE49-F238E27FC236}">
                  <a16:creationId xmlns:a16="http://schemas.microsoft.com/office/drawing/2014/main" id="{3205249A-BE09-EF59-A483-BAF7169EE433}"/>
                </a:ext>
              </a:extLst>
            </p:cNvPr>
            <p:cNvSpPr txBox="1"/>
            <p:nvPr/>
          </p:nvSpPr>
          <p:spPr>
            <a:xfrm>
              <a:off x="4720272" y="2967493"/>
              <a:ext cx="492443" cy="3683060"/>
            </a:xfrm>
            <a:prstGeom prst="rect">
              <a:avLst/>
            </a:prstGeom>
            <a:noFill/>
          </p:spPr>
          <p:txBody>
            <a:bodyPr vert="eaVert"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単元計画からデザインシートへ</a:t>
              </a:r>
            </a:p>
          </p:txBody>
        </p:sp>
        <p:sp>
          <p:nvSpPr>
            <p:cNvPr id="48" name="矢印: 右 47">
              <a:extLst>
                <a:ext uri="{FF2B5EF4-FFF2-40B4-BE49-F238E27FC236}">
                  <a16:creationId xmlns:a16="http://schemas.microsoft.com/office/drawing/2014/main" id="{9875D9B1-D2B0-95BE-35CB-DFBBA4345F31}"/>
                </a:ext>
              </a:extLst>
            </p:cNvPr>
            <p:cNvSpPr/>
            <p:nvPr/>
          </p:nvSpPr>
          <p:spPr>
            <a:xfrm>
              <a:off x="4745503" y="1862261"/>
              <a:ext cx="466308" cy="953071"/>
            </a:xfrm>
            <a:prstGeom prst="rightArrow">
              <a:avLst/>
            </a:prstGeom>
            <a:solidFill>
              <a:srgbClr val="DEEBF7"/>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grpSp>
      <p:sp>
        <p:nvSpPr>
          <p:cNvPr id="22" name="タイトル 1"/>
          <p:cNvSpPr txBox="1">
            <a:spLocks/>
          </p:cNvSpPr>
          <p:nvPr/>
        </p:nvSpPr>
        <p:spPr>
          <a:xfrm>
            <a:off x="280536" y="115798"/>
            <a:ext cx="4507257" cy="72542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mtClean="0">
                <a:solidFill>
                  <a:schemeClr val="tx1"/>
                </a:solidFill>
              </a:rPr>
              <a:t>授業づくりの進め方</a:t>
            </a:r>
            <a:endParaRPr lang="ja-JP" altLang="en-US" dirty="0">
              <a:solidFill>
                <a:schemeClr val="tx1"/>
              </a:solidFill>
            </a:endParaRPr>
          </a:p>
        </p:txBody>
      </p:sp>
      <p:sp>
        <p:nvSpPr>
          <p:cNvPr id="4" name="フッター プレースホルダー 3"/>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sp>
        <p:nvSpPr>
          <p:cNvPr id="3" name="スライド番号プレースホルダー 2"/>
          <p:cNvSpPr>
            <a:spLocks noGrp="1"/>
          </p:cNvSpPr>
          <p:nvPr>
            <p:ph type="sldNum" sz="quarter" idx="12"/>
          </p:nvPr>
        </p:nvSpPr>
        <p:spPr/>
        <p:txBody>
          <a:bodyPr/>
          <a:lstStyle/>
          <a:p>
            <a:fld id="{F089EEB1-C3F1-4603-9C0A-BE17052604F2}" type="slidenum">
              <a:rPr lang="ja-JP" altLang="en-US" smtClean="0"/>
              <a:pPr/>
              <a:t>26</a:t>
            </a:fld>
            <a:endParaRPr lang="ja-JP" altLang="en-US" dirty="0"/>
          </a:p>
        </p:txBody>
      </p:sp>
      <p:grpSp>
        <p:nvGrpSpPr>
          <p:cNvPr id="17" name="グループ化 16"/>
          <p:cNvGrpSpPr/>
          <p:nvPr/>
        </p:nvGrpSpPr>
        <p:grpSpPr>
          <a:xfrm>
            <a:off x="121489" y="841222"/>
            <a:ext cx="3919344" cy="4137907"/>
            <a:chOff x="121489" y="841222"/>
            <a:chExt cx="3919344" cy="4137907"/>
          </a:xfrm>
        </p:grpSpPr>
        <p:pic>
          <p:nvPicPr>
            <p:cNvPr id="18" name="図 17"/>
            <p:cNvPicPr>
              <a:picLocks noChangeAspect="1"/>
            </p:cNvPicPr>
            <p:nvPr/>
          </p:nvPicPr>
          <p:blipFill>
            <a:blip r:embed="rId4"/>
            <a:stretch>
              <a:fillRect/>
            </a:stretch>
          </p:blipFill>
          <p:spPr>
            <a:xfrm>
              <a:off x="121489" y="841222"/>
              <a:ext cx="3919344" cy="1886374"/>
            </a:xfrm>
            <a:prstGeom prst="rect">
              <a:avLst/>
            </a:prstGeom>
          </p:spPr>
        </p:pic>
        <p:pic>
          <p:nvPicPr>
            <p:cNvPr id="19" name="図 18"/>
            <p:cNvPicPr>
              <a:picLocks noChangeAspect="1"/>
            </p:cNvPicPr>
            <p:nvPr/>
          </p:nvPicPr>
          <p:blipFill rotWithShape="1">
            <a:blip r:embed="rId5"/>
            <a:srcRect r="275"/>
            <a:stretch/>
          </p:blipFill>
          <p:spPr>
            <a:xfrm>
              <a:off x="121489" y="2720678"/>
              <a:ext cx="3919344" cy="2258451"/>
            </a:xfrm>
            <a:prstGeom prst="rect">
              <a:avLst/>
            </a:prstGeom>
          </p:spPr>
        </p:pic>
      </p:grpSp>
      <p:sp>
        <p:nvSpPr>
          <p:cNvPr id="23" name="角丸四角形 22"/>
          <p:cNvSpPr/>
          <p:nvPr/>
        </p:nvSpPr>
        <p:spPr>
          <a:xfrm>
            <a:off x="8376991" y="4967698"/>
            <a:ext cx="3711812" cy="1594801"/>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24" name="角丸四角形 23"/>
          <p:cNvSpPr/>
          <p:nvPr/>
        </p:nvSpPr>
        <p:spPr>
          <a:xfrm>
            <a:off x="6579889" y="2361629"/>
            <a:ext cx="1780902" cy="652146"/>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25" name="角丸四角形 24"/>
          <p:cNvSpPr/>
          <p:nvPr/>
        </p:nvSpPr>
        <p:spPr>
          <a:xfrm>
            <a:off x="8414185" y="2361629"/>
            <a:ext cx="1802711" cy="652146"/>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27" name="角丸四角形 26"/>
          <p:cNvSpPr/>
          <p:nvPr/>
        </p:nvSpPr>
        <p:spPr>
          <a:xfrm>
            <a:off x="121489" y="1772462"/>
            <a:ext cx="3919344" cy="456388"/>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21" name="角丸四角形 20"/>
          <p:cNvSpPr/>
          <p:nvPr/>
        </p:nvSpPr>
        <p:spPr>
          <a:xfrm>
            <a:off x="121489" y="3773524"/>
            <a:ext cx="3919344" cy="535586"/>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pic>
        <p:nvPicPr>
          <p:cNvPr id="29" name="図 28"/>
          <p:cNvPicPr>
            <a:picLocks noChangeAspect="1"/>
          </p:cNvPicPr>
          <p:nvPr/>
        </p:nvPicPr>
        <p:blipFill>
          <a:blip r:embed="rId6"/>
          <a:stretch>
            <a:fillRect/>
          </a:stretch>
        </p:blipFill>
        <p:spPr>
          <a:xfrm>
            <a:off x="4955093" y="3312923"/>
            <a:ext cx="3447059" cy="1545123"/>
          </a:xfrm>
          <a:prstGeom prst="rect">
            <a:avLst/>
          </a:prstGeom>
        </p:spPr>
      </p:pic>
      <p:sp>
        <p:nvSpPr>
          <p:cNvPr id="20" name="角丸四角形 19"/>
          <p:cNvSpPr/>
          <p:nvPr/>
        </p:nvSpPr>
        <p:spPr>
          <a:xfrm>
            <a:off x="8376991" y="3311878"/>
            <a:ext cx="3711812" cy="1594801"/>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Tree>
    <p:extLst>
      <p:ext uri="{BB962C8B-B14F-4D97-AF65-F5344CB8AC3E}">
        <p14:creationId xmlns:p14="http://schemas.microsoft.com/office/powerpoint/2010/main" val="1414380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142308" y="714708"/>
            <a:ext cx="7537668" cy="5899674"/>
          </a:xfrm>
          <a:prstGeom prst="rect">
            <a:avLst/>
          </a:prstGeom>
        </p:spPr>
      </p:pic>
      <p:sp>
        <p:nvSpPr>
          <p:cNvPr id="22" name="タイトル 1"/>
          <p:cNvSpPr txBox="1">
            <a:spLocks/>
          </p:cNvSpPr>
          <p:nvPr/>
        </p:nvSpPr>
        <p:spPr>
          <a:xfrm>
            <a:off x="280536" y="115798"/>
            <a:ext cx="4507257" cy="72542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mtClean="0">
                <a:solidFill>
                  <a:schemeClr val="tx1"/>
                </a:solidFill>
              </a:rPr>
              <a:t>授業づくりの進め方</a:t>
            </a:r>
            <a:endParaRPr lang="ja-JP" altLang="en-US" dirty="0">
              <a:solidFill>
                <a:schemeClr val="tx1"/>
              </a:solidFill>
            </a:endParaRPr>
          </a:p>
        </p:txBody>
      </p:sp>
      <p:sp>
        <p:nvSpPr>
          <p:cNvPr id="4" name="フッター プレースホルダー 3"/>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sp>
        <p:nvSpPr>
          <p:cNvPr id="3" name="スライド番号プレースホルダー 2"/>
          <p:cNvSpPr>
            <a:spLocks noGrp="1"/>
          </p:cNvSpPr>
          <p:nvPr>
            <p:ph type="sldNum" sz="quarter" idx="12"/>
          </p:nvPr>
        </p:nvSpPr>
        <p:spPr/>
        <p:txBody>
          <a:bodyPr/>
          <a:lstStyle/>
          <a:p>
            <a:fld id="{F089EEB1-C3F1-4603-9C0A-BE17052604F2}" type="slidenum">
              <a:rPr lang="ja-JP" altLang="en-US" smtClean="0"/>
              <a:pPr/>
              <a:t>27</a:t>
            </a:fld>
            <a:endParaRPr lang="ja-JP" altLang="en-US" dirty="0"/>
          </a:p>
        </p:txBody>
      </p:sp>
      <p:sp>
        <p:nvSpPr>
          <p:cNvPr id="17" name="テキスト ボックス 16"/>
          <p:cNvSpPr txBox="1"/>
          <p:nvPr/>
        </p:nvSpPr>
        <p:spPr>
          <a:xfrm>
            <a:off x="8991757" y="4738549"/>
            <a:ext cx="2814601" cy="1754326"/>
          </a:xfrm>
          <a:prstGeom prst="rect">
            <a:avLst/>
          </a:prstGeom>
          <a:solidFill>
            <a:srgbClr val="FFFFFF">
              <a:alpha val="80000"/>
            </a:srgbClr>
          </a:solidFill>
          <a:ln w="28575">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情報</a:t>
            </a:r>
            <a:r>
              <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課題解決に必要</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な知識・技能を</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含め、判断や意</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志決定、行動を</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左右する全ての</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事柄</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8" name="テキスト ボックス 7"/>
          <p:cNvSpPr txBox="1"/>
          <p:nvPr/>
        </p:nvSpPr>
        <p:spPr>
          <a:xfrm>
            <a:off x="1412668" y="3406306"/>
            <a:ext cx="3258185" cy="100505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kern="100" dirty="0">
                <a:effectLst/>
                <a:ea typeface="UD デジタル 教科書体 NK-B" panose="02020700000000000000" pitchFamily="18" charset="-128"/>
                <a:cs typeface="Times New Roman" panose="02020603050405020304" pitchFamily="18" charset="0"/>
              </a:rPr>
              <a:t>自分の学校から出されるごみが、どのように処理されていくのか考えさせる。</a:t>
            </a:r>
            <a:endParaRPr lang="ja-JP" sz="1200" kern="100" dirty="0">
              <a:effectLst/>
              <a:ea typeface="游明朝" panose="02020400000000000000" pitchFamily="18" charset="-128"/>
              <a:cs typeface="Times New Roman" panose="02020603050405020304" pitchFamily="18" charset="0"/>
            </a:endParaRPr>
          </a:p>
        </p:txBody>
      </p:sp>
      <p:sp>
        <p:nvSpPr>
          <p:cNvPr id="9" name="テキスト ボックス 8"/>
          <p:cNvSpPr txBox="1"/>
          <p:nvPr/>
        </p:nvSpPr>
        <p:spPr>
          <a:xfrm>
            <a:off x="5166466" y="3431020"/>
            <a:ext cx="3258185" cy="893845"/>
          </a:xfrm>
          <a:prstGeom prst="rect">
            <a:avLst/>
          </a:prstGeom>
          <a:solidFill>
            <a:sysClr val="window" lastClr="FFFFFF"/>
          </a:solidFill>
          <a:ln w="12700" cap="flat" cmpd="sng" algn="ctr">
            <a:solidFill>
              <a:sysClr val="window" lastClr="FFFFFF"/>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rPr>
              <a:t>自分の町の資料を活用し、自分の町のごみの処理の仕方についての情報を集めさせる。</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0" name="テキスト ボックス 9"/>
          <p:cNvSpPr txBox="1"/>
          <p:nvPr/>
        </p:nvSpPr>
        <p:spPr>
          <a:xfrm>
            <a:off x="5282485" y="5557134"/>
            <a:ext cx="3258185" cy="935741"/>
          </a:xfrm>
          <a:prstGeom prst="rect">
            <a:avLst/>
          </a:prstGeom>
          <a:solidFill>
            <a:schemeClr val="bg1"/>
          </a:solid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rPr>
              <a:t>ステップチャートを活用し、自分の町のごみの処理の仕方の流れを整理させる。</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 name="テキスト ボックス 10"/>
          <p:cNvSpPr txBox="1"/>
          <p:nvPr/>
        </p:nvSpPr>
        <p:spPr>
          <a:xfrm>
            <a:off x="1343453" y="5550203"/>
            <a:ext cx="3258185" cy="942672"/>
          </a:xfrm>
          <a:prstGeom prst="rect">
            <a:avLst/>
          </a:prstGeom>
          <a:solidFill>
            <a:schemeClr val="bg1"/>
          </a:solidFill>
          <a:ln w="1270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rPr>
              <a:t>これまでの学習を生かし、ごみを減らすために自分ができることを考えさせる。</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842982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441633" y="1537863"/>
            <a:ext cx="11394760" cy="5141643"/>
          </a:xfrm>
          <a:prstGeom prst="rect">
            <a:avLst/>
          </a:prstGeom>
        </p:spPr>
      </p:pic>
      <p:sp>
        <p:nvSpPr>
          <p:cNvPr id="35" name="コンテンツ プレースホルダー 4"/>
          <p:cNvSpPr txBox="1">
            <a:spLocks/>
          </p:cNvSpPr>
          <p:nvPr/>
        </p:nvSpPr>
        <p:spPr>
          <a:xfrm>
            <a:off x="328169" y="775873"/>
            <a:ext cx="9703672" cy="36960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95000"/>
                    <a:lumOff val="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95000"/>
                    <a:lumOff val="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95000"/>
                    <a:lumOff val="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B9BD5"/>
              </a:buClr>
              <a:buSzPct val="80000"/>
              <a:buNone/>
              <a:tabLst/>
              <a:defRPr/>
            </a:pPr>
            <a:r>
              <a:rPr kumimoji="1" lang="ja-JP" altLang="en-US" sz="2400" b="0" i="0" u="none" strike="noStrike" kern="1200" cap="none" spc="0" normalizeH="0" baseline="0" noProof="0" dirty="0" smtClean="0">
                <a:ln>
                  <a:noFill/>
                </a:ln>
                <a:solidFill>
                  <a:prstClr val="black">
                    <a:lumMod val="95000"/>
                    <a:lumOff val="5000"/>
                  </a:prstClr>
                </a:solidFill>
                <a:effectLst/>
                <a:uLnTx/>
                <a:uFillTx/>
                <a:latin typeface="UD デジタル 教科書体 N-B" panose="02020700000000000000" pitchFamily="17" charset="-128"/>
                <a:ea typeface="UD デジタル 教科書体 N-B" panose="02020700000000000000" pitchFamily="17" charset="-128"/>
                <a:cs typeface="+mn-cs"/>
              </a:rPr>
              <a:t>探究</a:t>
            </a:r>
            <a:r>
              <a:rPr kumimoji="1" lang="ja-JP" altLang="en-US" sz="2400" b="0" i="0" u="none" strike="noStrike" kern="1200" cap="none" spc="0" normalizeH="0" baseline="0" noProof="0" dirty="0">
                <a:ln>
                  <a:noFill/>
                </a:ln>
                <a:solidFill>
                  <a:prstClr val="black">
                    <a:lumMod val="95000"/>
                    <a:lumOff val="5000"/>
                  </a:prstClr>
                </a:solidFill>
                <a:effectLst/>
                <a:uLnTx/>
                <a:uFillTx/>
                <a:latin typeface="UD デジタル 教科書体 N-B" panose="02020700000000000000" pitchFamily="17" charset="-128"/>
                <a:ea typeface="UD デジタル 教科書体 N-B" panose="02020700000000000000" pitchFamily="17" charset="-128"/>
                <a:cs typeface="+mn-cs"/>
              </a:rPr>
              <a:t>の</a:t>
            </a:r>
            <a:r>
              <a:rPr kumimoji="1" lang="ja-JP" altLang="en-US" sz="2400" b="0" i="0" u="none" strike="noStrike" kern="1200" cap="none" spc="0" normalizeH="0" baseline="0" noProof="0" dirty="0" smtClean="0">
                <a:ln>
                  <a:noFill/>
                </a:ln>
                <a:solidFill>
                  <a:prstClr val="black">
                    <a:lumMod val="95000"/>
                    <a:lumOff val="5000"/>
                  </a:prstClr>
                </a:solidFill>
                <a:effectLst/>
                <a:uLnTx/>
                <a:uFillTx/>
                <a:latin typeface="UD デジタル 教科書体 N-B" panose="02020700000000000000" pitchFamily="17" charset="-128"/>
                <a:ea typeface="UD デジタル 教科書体 N-B" panose="02020700000000000000" pitchFamily="17" charset="-128"/>
                <a:cs typeface="+mn-cs"/>
              </a:rPr>
              <a:t>過程と各教科の学習過程の対応（小学校の例）</a:t>
            </a:r>
            <a:endParaRPr kumimoji="1" lang="en-US" altLang="ja-JP" sz="2400" b="0" i="0" u="none" strike="noStrike" kern="1200" cap="none" spc="0" normalizeH="0" baseline="0" noProof="0" dirty="0" smtClean="0">
              <a:ln>
                <a:noFill/>
              </a:ln>
              <a:solidFill>
                <a:prstClr val="black">
                  <a:lumMod val="95000"/>
                  <a:lumOff val="5000"/>
                </a:prstClr>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l" defTabSz="457200" rtl="0" eaLnBrk="1" fontAlgn="auto" latinLnBrk="0" hangingPunct="1">
              <a:lnSpc>
                <a:spcPct val="100000"/>
              </a:lnSpc>
              <a:spcBef>
                <a:spcPts val="1000"/>
              </a:spcBef>
              <a:spcAft>
                <a:spcPts val="0"/>
              </a:spcAft>
              <a:buClr>
                <a:srgbClr val="5B9BD5"/>
              </a:buClr>
              <a:buSzPct val="80000"/>
              <a:buNone/>
              <a:tabLst/>
              <a:defRPr/>
            </a:pPr>
            <a:r>
              <a:rPr kumimoji="1" lang="ja-JP" altLang="en-US" sz="2400" b="0" i="0" u="none" strike="noStrike" kern="1200" cap="none" spc="0" normalizeH="0" baseline="0" noProof="0" dirty="0" smtClean="0">
                <a:ln>
                  <a:noFill/>
                </a:ln>
                <a:solidFill>
                  <a:prstClr val="black">
                    <a:lumMod val="95000"/>
                    <a:lumOff val="5000"/>
                  </a:prstClr>
                </a:solidFill>
                <a:effectLst/>
                <a:uLnTx/>
                <a:uFillTx/>
                <a:latin typeface="UD デジタル 教科書体 N-B" panose="02020700000000000000" pitchFamily="17" charset="-128"/>
                <a:ea typeface="UD デジタル 教科書体 N-B" panose="02020700000000000000" pitchFamily="17" charset="-128"/>
                <a:cs typeface="+mn-cs"/>
              </a:rPr>
              <a:t>　</a:t>
            </a:r>
            <a:endParaRPr kumimoji="1" lang="ja-JP" altLang="en-US" sz="2400" b="0" i="0" u="none" strike="noStrike" kern="1200" cap="none" spc="0" normalizeH="0" baseline="0" noProof="0" dirty="0">
              <a:ln>
                <a:noFill/>
              </a:ln>
              <a:solidFill>
                <a:prstClr val="black">
                  <a:lumMod val="95000"/>
                  <a:lumOff val="5000"/>
                </a:prstClr>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9" name="タイトル 1"/>
          <p:cNvSpPr txBox="1">
            <a:spLocks/>
          </p:cNvSpPr>
          <p:nvPr/>
        </p:nvSpPr>
        <p:spPr>
          <a:xfrm>
            <a:off x="280536" y="115798"/>
            <a:ext cx="4507257" cy="72542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solidFill>
                  <a:schemeClr val="tx1"/>
                </a:solidFill>
              </a:rPr>
              <a:t>授業づくりの進め方</a:t>
            </a:r>
            <a:endParaRPr lang="ja-JP" altLang="en-US" dirty="0">
              <a:solidFill>
                <a:schemeClr val="tx1"/>
              </a:solidFill>
            </a:endParaRPr>
          </a:p>
        </p:txBody>
      </p:sp>
      <p:sp>
        <p:nvSpPr>
          <p:cNvPr id="3" name="フッター プレースホルダー 2"/>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sp>
        <p:nvSpPr>
          <p:cNvPr id="6" name="スライド番号プレースホルダー 5"/>
          <p:cNvSpPr>
            <a:spLocks noGrp="1"/>
          </p:cNvSpPr>
          <p:nvPr>
            <p:ph type="sldNum" sz="quarter" idx="12"/>
          </p:nvPr>
        </p:nvSpPr>
        <p:spPr/>
        <p:txBody>
          <a:bodyPr/>
          <a:lstStyle/>
          <a:p>
            <a:fld id="{F089EEB1-C3F1-4603-9C0A-BE17052604F2}" type="slidenum">
              <a:rPr lang="ja-JP" altLang="en-US" smtClean="0"/>
              <a:pPr/>
              <a:t>28</a:t>
            </a:fld>
            <a:endParaRPr lang="ja-JP" altLang="en-US" dirty="0"/>
          </a:p>
        </p:txBody>
      </p:sp>
      <p:sp>
        <p:nvSpPr>
          <p:cNvPr id="13" name="正方形/長方形 12"/>
          <p:cNvSpPr/>
          <p:nvPr/>
        </p:nvSpPr>
        <p:spPr>
          <a:xfrm>
            <a:off x="8081263" y="868830"/>
            <a:ext cx="469989" cy="433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コンテンツ プレースホルダー 4"/>
          <p:cNvSpPr txBox="1">
            <a:spLocks/>
          </p:cNvSpPr>
          <p:nvPr/>
        </p:nvSpPr>
        <p:spPr>
          <a:xfrm>
            <a:off x="336185" y="1144849"/>
            <a:ext cx="9703672" cy="36960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95000"/>
                    <a:lumOff val="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95000"/>
                    <a:lumOff val="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95000"/>
                    <a:lumOff val="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B9BD5"/>
              </a:buClr>
              <a:buSzPct val="80000"/>
              <a:buNone/>
              <a:tabLst/>
              <a:defRPr/>
            </a:pPr>
            <a:r>
              <a:rPr kumimoji="1" lang="en-US" altLang="ja-JP" sz="2400" b="0" i="0" u="none" strike="noStrike" kern="1200" cap="none" spc="0" normalizeH="0" baseline="0" noProof="0" dirty="0" smtClean="0">
                <a:ln>
                  <a:noFill/>
                </a:ln>
                <a:solidFill>
                  <a:prstClr val="black">
                    <a:lumMod val="95000"/>
                    <a:lumOff val="5000"/>
                  </a:prstClr>
                </a:solidFill>
                <a:effectLst/>
                <a:uLnTx/>
                <a:uFillTx/>
                <a:latin typeface="UD デジタル 教科書体 N-B" panose="02020700000000000000" pitchFamily="17" charset="-128"/>
                <a:ea typeface="UD デジタル 教科書体 N-B" panose="02020700000000000000" pitchFamily="17" charset="-128"/>
                <a:cs typeface="+mn-cs"/>
              </a:rPr>
              <a:t>※</a:t>
            </a:r>
            <a:r>
              <a:rPr kumimoji="1" lang="ja-JP" altLang="en-US" sz="2400" b="0" i="0" u="none" strike="noStrike" kern="1200" cap="none" spc="0" normalizeH="0" baseline="0" noProof="0" dirty="0" smtClean="0">
                <a:ln>
                  <a:noFill/>
                </a:ln>
                <a:solidFill>
                  <a:prstClr val="black">
                    <a:lumMod val="95000"/>
                    <a:lumOff val="5000"/>
                  </a:prstClr>
                </a:solidFill>
                <a:effectLst/>
                <a:uLnTx/>
                <a:uFillTx/>
                <a:latin typeface="UD デジタル 教科書体 N-B" panose="02020700000000000000" pitchFamily="17" charset="-128"/>
                <a:ea typeface="UD デジタル 教科書体 N-B" panose="02020700000000000000" pitchFamily="17" charset="-128"/>
                <a:cs typeface="+mn-cs"/>
              </a:rPr>
              <a:t>学習指導要領解説を基に作成</a:t>
            </a:r>
            <a:endParaRPr kumimoji="1" lang="en-US" altLang="ja-JP" sz="2400" b="0" i="0" u="none" strike="noStrike" kern="1200" cap="none" spc="0" normalizeH="0" baseline="0" noProof="0" dirty="0" smtClean="0">
              <a:ln>
                <a:noFill/>
              </a:ln>
              <a:solidFill>
                <a:prstClr val="black">
                  <a:lumMod val="95000"/>
                  <a:lumOff val="5000"/>
                </a:prstClr>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l" defTabSz="457200" rtl="0" eaLnBrk="1" fontAlgn="auto" latinLnBrk="0" hangingPunct="1">
              <a:lnSpc>
                <a:spcPct val="100000"/>
              </a:lnSpc>
              <a:spcBef>
                <a:spcPts val="1000"/>
              </a:spcBef>
              <a:spcAft>
                <a:spcPts val="0"/>
              </a:spcAft>
              <a:buClr>
                <a:srgbClr val="5B9BD5"/>
              </a:buClr>
              <a:buSzPct val="80000"/>
              <a:buNone/>
              <a:tabLst/>
              <a:defRPr/>
            </a:pPr>
            <a:r>
              <a:rPr kumimoji="1" lang="ja-JP" altLang="en-US" sz="2400" b="0" i="0" u="none" strike="noStrike" kern="1200" cap="none" spc="0" normalizeH="0" baseline="0" noProof="0" dirty="0" smtClean="0">
                <a:ln>
                  <a:noFill/>
                </a:ln>
                <a:solidFill>
                  <a:prstClr val="black">
                    <a:lumMod val="95000"/>
                    <a:lumOff val="5000"/>
                  </a:prstClr>
                </a:solidFill>
                <a:effectLst/>
                <a:uLnTx/>
                <a:uFillTx/>
                <a:latin typeface="UD デジタル 教科書体 N-B" panose="02020700000000000000" pitchFamily="17" charset="-128"/>
                <a:ea typeface="UD デジタル 教科書体 N-B" panose="02020700000000000000" pitchFamily="17" charset="-128"/>
                <a:cs typeface="+mn-cs"/>
              </a:rPr>
              <a:t>　</a:t>
            </a:r>
            <a:endParaRPr kumimoji="1" lang="ja-JP" altLang="en-US" sz="2400" b="0" i="0" u="none" strike="noStrike" kern="1200" cap="none" spc="0" normalizeH="0" baseline="0" noProof="0" dirty="0">
              <a:ln>
                <a:noFill/>
              </a:ln>
              <a:solidFill>
                <a:prstClr val="black">
                  <a:lumMod val="95000"/>
                  <a:lumOff val="5000"/>
                </a:prstClr>
              </a:solidFill>
              <a:effectLst/>
              <a:uLnTx/>
              <a:uFillTx/>
              <a:latin typeface="UD デジタル 教科書体 N-B" panose="02020700000000000000" pitchFamily="17" charset="-128"/>
              <a:ea typeface="UD デジタル 教科書体 N-B" panose="02020700000000000000" pitchFamily="17" charset="-128"/>
              <a:cs typeface="+mn-cs"/>
            </a:endParaRPr>
          </a:p>
        </p:txBody>
      </p:sp>
      <p:pic>
        <p:nvPicPr>
          <p:cNvPr id="11" name="図 10"/>
          <p:cNvPicPr>
            <a:picLocks noChangeAspect="1"/>
          </p:cNvPicPr>
          <p:nvPr/>
        </p:nvPicPr>
        <p:blipFill>
          <a:blip r:embed="rId4"/>
          <a:stretch>
            <a:fillRect/>
          </a:stretch>
        </p:blipFill>
        <p:spPr>
          <a:xfrm>
            <a:off x="8824502" y="808407"/>
            <a:ext cx="3022777" cy="743887"/>
          </a:xfrm>
          <a:prstGeom prst="rect">
            <a:avLst/>
          </a:prstGeom>
        </p:spPr>
      </p:pic>
    </p:spTree>
    <p:extLst>
      <p:ext uri="{BB962C8B-B14F-4D97-AF65-F5344CB8AC3E}">
        <p14:creationId xmlns:p14="http://schemas.microsoft.com/office/powerpoint/2010/main" val="1378165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3"/>
          <p:cNvSpPr>
            <a:spLocks noGrp="1"/>
          </p:cNvSpPr>
          <p:nvPr>
            <p:ph type="title"/>
          </p:nvPr>
        </p:nvSpPr>
        <p:spPr>
          <a:xfrm>
            <a:off x="677334" y="575166"/>
            <a:ext cx="4831926" cy="683172"/>
          </a:xfrm>
        </p:spPr>
        <p:txBody>
          <a:bodyPr>
            <a:noAutofit/>
          </a:bodyPr>
          <a:lstStyle/>
          <a:p>
            <a:r>
              <a:rPr kumimoji="1" lang="ja-JP" altLang="en-US" sz="4000" dirty="0">
                <a:latin typeface="UD デジタル 教科書体 N-B" panose="02020700000000000000" pitchFamily="17" charset="-128"/>
                <a:ea typeface="UD デジタル 教科書体 N-B" panose="02020700000000000000" pitchFamily="17" charset="-128"/>
              </a:rPr>
              <a:t>研修会の流れ</a:t>
            </a:r>
          </a:p>
        </p:txBody>
      </p:sp>
      <p:sp>
        <p:nvSpPr>
          <p:cNvPr id="5" name="コンテンツ プレースホルダー 4"/>
          <p:cNvSpPr txBox="1">
            <a:spLocks/>
          </p:cNvSpPr>
          <p:nvPr/>
        </p:nvSpPr>
        <p:spPr>
          <a:xfrm>
            <a:off x="1709843" y="1292773"/>
            <a:ext cx="9643957" cy="55652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１．オリエンテーション</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各教科における探究的な学習</a:t>
            </a:r>
          </a:p>
          <a:p>
            <a:pPr>
              <a:lnSpc>
                <a:spcPct val="100000"/>
              </a:lnSpc>
            </a:pPr>
            <a:r>
              <a:rPr lang="ja-JP" altLang="en-US" sz="3600" b="1" dirty="0">
                <a:solidFill>
                  <a:schemeClr val="tx1"/>
                </a:solidFill>
                <a:latin typeface="UD デジタル 教科書体 N-B" panose="02020700000000000000" pitchFamily="17" charset="-128"/>
                <a:ea typeface="UD デジタル 教科書体 N-B" panose="02020700000000000000" pitchFamily="17" charset="-128"/>
              </a:rPr>
              <a:t>２．ワークショップ</a:t>
            </a:r>
            <a:endParaRPr lang="en-US" altLang="ja-JP" sz="3600" b="1" dirty="0">
              <a:solidFill>
                <a:schemeClr val="tx1"/>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①　授業づくりの進め方</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a:t>
            </a:r>
            <a:r>
              <a:rPr lang="ja-JP" altLang="en-US" sz="3600" b="1" dirty="0">
                <a:solidFill>
                  <a:schemeClr val="tx1"/>
                </a:solidFill>
                <a:latin typeface="UD デジタル 教科書体 N-B" panose="02020700000000000000" pitchFamily="17" charset="-128"/>
                <a:ea typeface="UD デジタル 教科書体 N-B" panose="02020700000000000000" pitchFamily="17" charset="-128"/>
              </a:rPr>
              <a:t>②　探究の過程を取り入れた授業づくり</a:t>
            </a:r>
            <a:endParaRPr lang="en-US" altLang="ja-JP" sz="3600" b="1" dirty="0">
              <a:solidFill>
                <a:schemeClr val="tx1"/>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３．コンプリ－ション</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a:t>
            </a:r>
            <a:r>
              <a:rPr lang="ja-JP" altLang="en-US" sz="3600" b="1" dirty="0" smtClean="0">
                <a:solidFill>
                  <a:schemeClr val="bg1">
                    <a:lumMod val="75000"/>
                  </a:schemeClr>
                </a:solidFill>
                <a:latin typeface="UD デジタル 教科書体 N-B" panose="02020700000000000000" pitchFamily="17" charset="-128"/>
                <a:ea typeface="UD デジタル 教科書体 N-B" panose="02020700000000000000" pitchFamily="17" charset="-128"/>
              </a:rPr>
              <a:t>　まとめ</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kumimoji="1" lang="ja-JP" altLang="en-US" smtClean="0"/>
              <a:t>29</a:t>
            </a:fld>
            <a:endParaRPr kumimoji="1" lang="ja-JP" altLang="en-US"/>
          </a:p>
        </p:txBody>
      </p:sp>
    </p:spTree>
    <p:extLst>
      <p:ext uri="{BB962C8B-B14F-4D97-AF65-F5344CB8AC3E}">
        <p14:creationId xmlns:p14="http://schemas.microsoft.com/office/powerpoint/2010/main" val="1632403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77334" y="598026"/>
            <a:ext cx="3535851" cy="683172"/>
          </a:xfrm>
        </p:spPr>
        <p:txBody>
          <a:bodyPr>
            <a:normAutofit fontScale="90000"/>
          </a:bodyPr>
          <a:lstStyle/>
          <a:p>
            <a:r>
              <a:rPr kumimoji="1" lang="ja-JP" altLang="en-US" dirty="0">
                <a:latin typeface="UD デジタル 教科書体 N-B" panose="02020700000000000000" pitchFamily="17" charset="-128"/>
                <a:ea typeface="UD デジタル 教科書体 N-B" panose="02020700000000000000" pitchFamily="17" charset="-128"/>
              </a:rPr>
              <a:t>研修会の流れ</a:t>
            </a:r>
          </a:p>
        </p:txBody>
      </p:sp>
      <p:sp>
        <p:nvSpPr>
          <p:cNvPr id="5" name="コンテンツ プレースホルダー 4"/>
          <p:cNvSpPr>
            <a:spLocks noGrp="1"/>
          </p:cNvSpPr>
          <p:nvPr>
            <p:ph idx="1"/>
          </p:nvPr>
        </p:nvSpPr>
        <p:spPr>
          <a:xfrm>
            <a:off x="1709843" y="1292773"/>
            <a:ext cx="9643957" cy="5565227"/>
          </a:xfrm>
        </p:spPr>
        <p:txBody>
          <a:bodyPr>
            <a:noAutofit/>
          </a:bodyPr>
          <a:lstStyle/>
          <a:p>
            <a:pPr marL="0" indent="0">
              <a:lnSpc>
                <a:spcPct val="100000"/>
              </a:lnSpc>
              <a:buNone/>
            </a:pPr>
            <a:r>
              <a:rPr kumimoji="1" lang="ja-JP" altLang="en-US" sz="3600" b="1" dirty="0">
                <a:latin typeface="UD デジタル 教科書体 N-B" panose="02020700000000000000" pitchFamily="17" charset="-128"/>
                <a:ea typeface="UD デジタル 教科書体 N-B" panose="02020700000000000000" pitchFamily="17" charset="-128"/>
              </a:rPr>
              <a:t>１．オリエンテーション</a:t>
            </a:r>
            <a:endParaRPr kumimoji="1" lang="en-US" altLang="ja-JP" sz="3600" b="1"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3600" b="1" dirty="0">
                <a:latin typeface="UD デジタル 教科書体 N-B" panose="02020700000000000000" pitchFamily="17" charset="-128"/>
                <a:ea typeface="UD デジタル 教科書体 N-B" panose="02020700000000000000" pitchFamily="17" charset="-128"/>
              </a:rPr>
              <a:t>　　　各教科における探究的な学習</a:t>
            </a:r>
          </a:p>
          <a:p>
            <a:pPr marL="0" indent="0">
              <a:lnSpc>
                <a:spcPct val="100000"/>
              </a:lnSpc>
              <a:buNone/>
            </a:pPr>
            <a:r>
              <a:rPr kumimoji="1" lang="ja-JP" altLang="en-US" sz="3600" b="1" dirty="0">
                <a:latin typeface="UD デジタル 教科書体 N-B" panose="02020700000000000000" pitchFamily="17" charset="-128"/>
                <a:ea typeface="UD デジタル 教科書体 N-B" panose="02020700000000000000" pitchFamily="17" charset="-128"/>
              </a:rPr>
              <a:t>２．</a:t>
            </a:r>
            <a:r>
              <a:rPr lang="ja-JP" altLang="en-US" sz="3600" b="1" dirty="0">
                <a:latin typeface="UD デジタル 教科書体 N-B" panose="02020700000000000000" pitchFamily="17" charset="-128"/>
                <a:ea typeface="UD デジタル 教科書体 N-B" panose="02020700000000000000" pitchFamily="17" charset="-128"/>
              </a:rPr>
              <a:t>ワークショップ</a:t>
            </a:r>
            <a:endParaRPr kumimoji="1" lang="en-US" altLang="ja-JP" sz="3600" b="1"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3600" b="1" dirty="0">
                <a:latin typeface="UD デジタル 教科書体 N-B" panose="02020700000000000000" pitchFamily="17" charset="-128"/>
                <a:ea typeface="UD デジタル 教科書体 N-B" panose="02020700000000000000" pitchFamily="17" charset="-128"/>
              </a:rPr>
              <a:t>　①　授業づくりの進め方</a:t>
            </a:r>
            <a:endParaRPr lang="en-US" altLang="ja-JP" sz="3600" b="1"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3600" b="1" dirty="0">
                <a:latin typeface="UD デジタル 教科書体 N-B" panose="02020700000000000000" pitchFamily="17" charset="-128"/>
                <a:ea typeface="UD デジタル 教科書体 N-B" panose="02020700000000000000" pitchFamily="17" charset="-128"/>
              </a:rPr>
              <a:t>　②　探究の過程を取り入れた授業づくり</a:t>
            </a:r>
            <a:endParaRPr lang="en-US" altLang="ja-JP" sz="3600" b="1"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kumimoji="1" lang="ja-JP" altLang="en-US" sz="3600" b="1" dirty="0">
                <a:latin typeface="UD デジタル 教科書体 N-B" panose="02020700000000000000" pitchFamily="17" charset="-128"/>
                <a:ea typeface="UD デジタル 教科書体 N-B" panose="02020700000000000000" pitchFamily="17" charset="-128"/>
              </a:rPr>
              <a:t>３．コンプリ－ション</a:t>
            </a:r>
            <a:endParaRPr kumimoji="1" lang="en-US" altLang="ja-JP" sz="3600" b="1"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kumimoji="1" lang="ja-JP" altLang="en-US" sz="3600" b="1" dirty="0">
                <a:latin typeface="UD デジタル 教科書体 N-B" panose="02020700000000000000" pitchFamily="17" charset="-128"/>
                <a:ea typeface="UD デジタル 教科書体 N-B" panose="02020700000000000000" pitchFamily="17" charset="-128"/>
              </a:rPr>
              <a:t>　</a:t>
            </a:r>
            <a:r>
              <a:rPr kumimoji="1" lang="ja-JP" altLang="en-US" sz="3600" b="1" dirty="0" smtClean="0">
                <a:latin typeface="UD デジタル 教科書体 N-B" panose="02020700000000000000" pitchFamily="17" charset="-128"/>
                <a:ea typeface="UD デジタル 教科書体 N-B" panose="02020700000000000000" pitchFamily="17" charset="-128"/>
              </a:rPr>
              <a:t>　まとめ</a:t>
            </a:r>
            <a:endParaRPr kumimoji="1" lang="en-US" altLang="ja-JP" sz="3600" b="1"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kumimoji="1" lang="ja-JP" altLang="en-US" sz="3600" b="1" dirty="0">
                <a:latin typeface="UD デジタル 教科書体 N-B" panose="02020700000000000000" pitchFamily="17" charset="-128"/>
                <a:ea typeface="UD デジタル 教科書体 N-B" panose="02020700000000000000" pitchFamily="17" charset="-128"/>
              </a:rPr>
              <a:t>　</a:t>
            </a:r>
            <a:endParaRPr kumimoji="1" lang="en-US" altLang="ja-JP" sz="3600" b="1"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kumimoji="1" lang="ja-JP" altLang="en-US" sz="3600" b="1" dirty="0">
                <a:latin typeface="UD デジタル 教科書体 N-B" panose="02020700000000000000" pitchFamily="17" charset="-128"/>
                <a:ea typeface="UD デジタル 教科書体 N-B" panose="02020700000000000000" pitchFamily="17" charset="-128"/>
              </a:rPr>
              <a:t>　</a:t>
            </a:r>
          </a:p>
        </p:txBody>
      </p:sp>
      <p:sp>
        <p:nvSpPr>
          <p:cNvPr id="6" name="フッター プレースホルダー 5"/>
          <p:cNvSpPr>
            <a:spLocks noGrp="1"/>
          </p:cNvSpPr>
          <p:nvPr>
            <p:ph type="ftr" sz="quarter" idx="11"/>
          </p:nvPr>
        </p:nvSpPr>
        <p:spPr/>
        <p:txBody>
          <a:bodyPr/>
          <a:lstStyle/>
          <a:p>
            <a:r>
              <a:rPr kumimoji="1" lang="ja-JP" altLang="en-US" dirty="0"/>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3</a:t>
            </a:fld>
            <a:endParaRPr lang="ja-JP" altLang="en-US" dirty="0"/>
          </a:p>
        </p:txBody>
      </p:sp>
    </p:spTree>
    <p:extLst>
      <p:ext uri="{BB962C8B-B14F-4D97-AF65-F5344CB8AC3E}">
        <p14:creationId xmlns:p14="http://schemas.microsoft.com/office/powerpoint/2010/main" val="4283927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275347" y="2626906"/>
            <a:ext cx="9553074" cy="3341392"/>
          </a:xfrm>
          <a:solidFill>
            <a:schemeClr val="bg1"/>
          </a:solidFill>
          <a:ln w="38100">
            <a:solidFill>
              <a:schemeClr val="tx1"/>
            </a:solidFill>
          </a:ln>
        </p:spPr>
        <p:txBody>
          <a:bodyPr tIns="180000">
            <a:noAutofit/>
          </a:bodyPr>
          <a:lstStyle/>
          <a:p>
            <a:pPr marL="0" indent="0">
              <a:lnSpc>
                <a:spcPts val="4000"/>
              </a:lnSpc>
              <a:buNone/>
            </a:pPr>
            <a:r>
              <a:rPr lang="en-US" altLang="ja-JP" sz="3600" b="1" dirty="0">
                <a:latin typeface="UD デジタル 教科書体 N-R" panose="02020400000000000000" pitchFamily="17" charset="-128"/>
                <a:ea typeface="UD デジタル 教科書体 N-R" panose="02020400000000000000" pitchFamily="17" charset="-128"/>
              </a:rPr>
              <a:t>(1) </a:t>
            </a:r>
            <a:r>
              <a:rPr lang="ja-JP" altLang="en-US" sz="3600" b="1" dirty="0">
                <a:latin typeface="UD デジタル 教科書体 N-R" panose="02020400000000000000" pitchFamily="17" charset="-128"/>
                <a:ea typeface="UD デジタル 教科書体 N-R" panose="02020400000000000000" pitchFamily="17" charset="-128"/>
              </a:rPr>
              <a:t>探究の過程を取り入れる単元を決める。</a:t>
            </a:r>
            <a:endParaRPr lang="en-US" altLang="ja-JP" sz="3600" b="1" dirty="0">
              <a:latin typeface="UD デジタル 教科書体 N-R" panose="02020400000000000000" pitchFamily="17" charset="-128"/>
              <a:ea typeface="UD デジタル 教科書体 N-R" panose="02020400000000000000" pitchFamily="17" charset="-128"/>
            </a:endParaRPr>
          </a:p>
          <a:p>
            <a:pPr marL="0" indent="0">
              <a:lnSpc>
                <a:spcPts val="4000"/>
              </a:lnSpc>
              <a:buNone/>
            </a:pPr>
            <a:r>
              <a:rPr lang="en-US" altLang="ja-JP" sz="3600" b="1" dirty="0">
                <a:latin typeface="UD デジタル 教科書体 N-R" panose="02020400000000000000" pitchFamily="17" charset="-128"/>
                <a:ea typeface="UD デジタル 教科書体 N-R" panose="02020400000000000000" pitchFamily="17" charset="-128"/>
              </a:rPr>
              <a:t>(2) </a:t>
            </a:r>
            <a:r>
              <a:rPr lang="ja-JP" altLang="en-US" sz="3600" b="1" dirty="0">
                <a:latin typeface="UD デジタル 教科書体 N-R" panose="02020400000000000000" pitchFamily="17" charset="-128"/>
                <a:ea typeface="UD デジタル 教科書体 N-R" panose="02020400000000000000" pitchFamily="17" charset="-128"/>
              </a:rPr>
              <a:t>どの時間に探究の過程を取り入れるか</a:t>
            </a:r>
            <a:endParaRPr lang="en-US" altLang="ja-JP" sz="3600" b="1" dirty="0">
              <a:latin typeface="UD デジタル 教科書体 N-R" panose="02020400000000000000" pitchFamily="17" charset="-128"/>
              <a:ea typeface="UD デジタル 教科書体 N-R" panose="02020400000000000000" pitchFamily="17" charset="-128"/>
            </a:endParaRPr>
          </a:p>
          <a:p>
            <a:pPr marL="0" indent="0">
              <a:lnSpc>
                <a:spcPts val="4000"/>
              </a:lnSpc>
              <a:buNone/>
            </a:pPr>
            <a:r>
              <a:rPr lang="en-US" altLang="ja-JP" sz="3600" b="1" dirty="0">
                <a:latin typeface="UD デジタル 教科書体 N-R" panose="02020400000000000000" pitchFamily="17" charset="-128"/>
                <a:ea typeface="UD デジタル 教科書体 N-R" panose="02020400000000000000" pitchFamily="17" charset="-128"/>
              </a:rPr>
              <a:t> </a:t>
            </a:r>
            <a:r>
              <a:rPr lang="ja-JP" altLang="en-US" sz="3600" b="1" dirty="0">
                <a:latin typeface="UD デジタル 教科書体 N-R" panose="02020400000000000000" pitchFamily="17" charset="-128"/>
                <a:ea typeface="UD デジタル 教科書体 N-R" panose="02020400000000000000" pitchFamily="17" charset="-128"/>
              </a:rPr>
              <a:t>　 決める。それぞれの過程について、</a:t>
            </a:r>
            <a:endParaRPr lang="en-US" altLang="ja-JP" sz="3600" b="1" dirty="0">
              <a:latin typeface="UD デジタル 教科書体 N-R" panose="02020400000000000000" pitchFamily="17" charset="-128"/>
              <a:ea typeface="UD デジタル 教科書体 N-R" panose="02020400000000000000" pitchFamily="17" charset="-128"/>
            </a:endParaRPr>
          </a:p>
          <a:p>
            <a:pPr marL="0" indent="0">
              <a:lnSpc>
                <a:spcPts val="4000"/>
              </a:lnSpc>
              <a:buNone/>
            </a:pPr>
            <a:r>
              <a:rPr lang="ja-JP" altLang="en-US" sz="3600" b="1" dirty="0">
                <a:latin typeface="UD デジタル 教科書体 N-R" panose="02020400000000000000" pitchFamily="17" charset="-128"/>
                <a:ea typeface="UD デジタル 教科書体 N-R" panose="02020400000000000000" pitchFamily="17" charset="-128"/>
              </a:rPr>
              <a:t>　　アイディアを考える。</a:t>
            </a:r>
            <a:endParaRPr lang="en-US" altLang="ja-JP" sz="3600" b="1" dirty="0">
              <a:latin typeface="UD デジタル 教科書体 N-R" panose="02020400000000000000" pitchFamily="17" charset="-128"/>
              <a:ea typeface="UD デジタル 教科書体 N-R" panose="02020400000000000000" pitchFamily="17" charset="-128"/>
            </a:endParaRPr>
          </a:p>
          <a:p>
            <a:pPr marL="0" indent="0">
              <a:lnSpc>
                <a:spcPts val="4000"/>
              </a:lnSpc>
              <a:buNone/>
            </a:pPr>
            <a:r>
              <a:rPr lang="en-US" altLang="ja-JP" sz="3600" b="1" dirty="0">
                <a:latin typeface="UD デジタル 教科書体 N-R" panose="02020400000000000000" pitchFamily="17" charset="-128"/>
                <a:ea typeface="UD デジタル 教科書体 N-R" panose="02020400000000000000" pitchFamily="17" charset="-128"/>
              </a:rPr>
              <a:t>(3)</a:t>
            </a:r>
            <a:r>
              <a:rPr lang="ja-JP" altLang="en-US" sz="3600" b="1" dirty="0">
                <a:latin typeface="UD デジタル 教科書体 N-R" panose="02020400000000000000" pitchFamily="17" charset="-128"/>
                <a:ea typeface="UD デジタル 教科書体 N-R" panose="02020400000000000000" pitchFamily="17" charset="-128"/>
              </a:rPr>
              <a:t> 工夫したポイントを共有する。　　　　　　　　　　　　</a:t>
            </a:r>
            <a:endParaRPr lang="en-US" altLang="ja-JP" sz="3600" b="1" dirty="0">
              <a:latin typeface="UD デジタル 教科書体 N-R" panose="02020400000000000000" pitchFamily="17" charset="-128"/>
              <a:ea typeface="UD デジタル 教科書体 N-R" panose="02020400000000000000" pitchFamily="17" charset="-128"/>
            </a:endParaRPr>
          </a:p>
          <a:p>
            <a:pPr marL="0" indent="0">
              <a:lnSpc>
                <a:spcPts val="4000"/>
              </a:lnSpc>
              <a:buNone/>
            </a:pPr>
            <a:r>
              <a:rPr lang="ja-JP" altLang="en-US" sz="3600" b="1" dirty="0">
                <a:latin typeface="UD デジタル 教科書体 N-R" panose="02020400000000000000" pitchFamily="17" charset="-128"/>
                <a:ea typeface="UD デジタル 教科書体 N-R" panose="02020400000000000000" pitchFamily="17" charset="-128"/>
              </a:rPr>
              <a:t>　　　　　　　　　　　　　　　　　</a:t>
            </a:r>
            <a:endParaRPr kumimoji="1" lang="ja-JP" altLang="en-US" sz="3600" b="1" dirty="0">
              <a:latin typeface="UD デジタル 教科書体 N-R" panose="02020400000000000000" pitchFamily="17" charset="-128"/>
              <a:ea typeface="UD デジタル 教科書体 N-R" panose="02020400000000000000" pitchFamily="17" charset="-128"/>
            </a:endParaRPr>
          </a:p>
        </p:txBody>
      </p:sp>
      <p:sp>
        <p:nvSpPr>
          <p:cNvPr id="26" name="タイトル 1"/>
          <p:cNvSpPr txBox="1">
            <a:spLocks/>
          </p:cNvSpPr>
          <p:nvPr/>
        </p:nvSpPr>
        <p:spPr>
          <a:xfrm>
            <a:off x="677334" y="609600"/>
            <a:ext cx="8596668" cy="725424"/>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lumMod val="50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b="1" dirty="0">
                <a:solidFill>
                  <a:schemeClr val="tx1"/>
                </a:solidFill>
                <a:latin typeface="UD デジタル 教科書体 N-B" panose="02020700000000000000" pitchFamily="17" charset="-128"/>
                <a:ea typeface="UD デジタル 教科書体 N-B" panose="02020700000000000000" pitchFamily="17" charset="-128"/>
              </a:rPr>
              <a:t>探究の過程を取り入れた授業づくり</a:t>
            </a:r>
          </a:p>
        </p:txBody>
      </p:sp>
      <p:sp>
        <p:nvSpPr>
          <p:cNvPr id="28" name="正方形/長方形 27"/>
          <p:cNvSpPr/>
          <p:nvPr/>
        </p:nvSpPr>
        <p:spPr>
          <a:xfrm>
            <a:off x="1275347" y="1847403"/>
            <a:ext cx="9553074" cy="779504"/>
          </a:xfrm>
          <a:prstGeom prst="rect">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lang="ja-JP" altLang="en-US" sz="3600" b="1" dirty="0">
                <a:solidFill>
                  <a:schemeClr val="tx1"/>
                </a:solidFill>
                <a:latin typeface="UD デジタル 教科書体 N-R" panose="02020400000000000000" pitchFamily="17" charset="-128"/>
                <a:ea typeface="UD デジタル 教科書体 N-R" panose="02020400000000000000" pitchFamily="17" charset="-128"/>
              </a:rPr>
              <a:t>デザインシートを活用したワークショップ</a:t>
            </a:r>
            <a:endParaRPr lang="en-US" altLang="ja-JP" sz="3600" b="1"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4" name="フッター プレースホルダー 3"/>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30</a:t>
            </a:fld>
            <a:endParaRPr lang="ja-JP" altLang="en-US" dirty="0"/>
          </a:p>
        </p:txBody>
      </p:sp>
    </p:spTree>
    <p:extLst>
      <p:ext uri="{BB962C8B-B14F-4D97-AF65-F5344CB8AC3E}">
        <p14:creationId xmlns:p14="http://schemas.microsoft.com/office/powerpoint/2010/main" val="2529494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3"/>
          <p:cNvSpPr>
            <a:spLocks noGrp="1"/>
          </p:cNvSpPr>
          <p:nvPr>
            <p:ph type="title"/>
          </p:nvPr>
        </p:nvSpPr>
        <p:spPr>
          <a:xfrm>
            <a:off x="677334" y="575166"/>
            <a:ext cx="4831926" cy="683172"/>
          </a:xfrm>
        </p:spPr>
        <p:txBody>
          <a:bodyPr>
            <a:noAutofit/>
          </a:bodyPr>
          <a:lstStyle/>
          <a:p>
            <a:r>
              <a:rPr kumimoji="1" lang="ja-JP" altLang="en-US" sz="4000" dirty="0">
                <a:latin typeface="UD デジタル 教科書体 N-B" panose="02020700000000000000" pitchFamily="17" charset="-128"/>
                <a:ea typeface="UD デジタル 教科書体 N-B" panose="02020700000000000000" pitchFamily="17" charset="-128"/>
              </a:rPr>
              <a:t>研修会の流れ</a:t>
            </a:r>
          </a:p>
        </p:txBody>
      </p:sp>
      <p:sp>
        <p:nvSpPr>
          <p:cNvPr id="5" name="コンテンツ プレースホルダー 4"/>
          <p:cNvSpPr txBox="1">
            <a:spLocks/>
          </p:cNvSpPr>
          <p:nvPr/>
        </p:nvSpPr>
        <p:spPr>
          <a:xfrm>
            <a:off x="1709843" y="1292773"/>
            <a:ext cx="9643957" cy="55652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１．オリエンテーション</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各教科における探究的な学習</a:t>
            </a: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２．ワークショップ</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①　授業づくりの進め方</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②　探究の過程を取り入れた授業づくり</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tx1"/>
                </a:solidFill>
                <a:latin typeface="UD デジタル 教科書体 N-B" panose="02020700000000000000" pitchFamily="17" charset="-128"/>
                <a:ea typeface="UD デジタル 教科書体 N-B" panose="02020700000000000000" pitchFamily="17" charset="-128"/>
              </a:rPr>
              <a:t>３．コンプリ－ション</a:t>
            </a:r>
            <a:endParaRPr lang="en-US" altLang="ja-JP" sz="3600" b="1" dirty="0">
              <a:solidFill>
                <a:schemeClr val="tx1"/>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tx1"/>
                </a:solidFill>
                <a:latin typeface="UD デジタル 教科書体 N-B" panose="02020700000000000000" pitchFamily="17" charset="-128"/>
                <a:ea typeface="UD デジタル 教科書体 N-B" panose="02020700000000000000" pitchFamily="17" charset="-128"/>
              </a:rPr>
              <a:t>　</a:t>
            </a:r>
            <a:r>
              <a:rPr lang="ja-JP" altLang="en-US" sz="3600" b="1" dirty="0" smtClean="0">
                <a:solidFill>
                  <a:schemeClr val="tx1"/>
                </a:solidFill>
                <a:latin typeface="UD デジタル 教科書体 N-B" panose="02020700000000000000" pitchFamily="17" charset="-128"/>
                <a:ea typeface="UD デジタル 教科書体 N-B" panose="02020700000000000000" pitchFamily="17" charset="-128"/>
              </a:rPr>
              <a:t>　まとめ</a:t>
            </a:r>
            <a:endParaRPr lang="en-US" altLang="ja-JP" sz="3600" b="1" dirty="0">
              <a:solidFill>
                <a:schemeClr val="tx1"/>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a:t>
            </a:r>
            <a:endParaRPr lang="en-US" altLang="ja-JP" sz="3600" b="1" dirty="0">
              <a:solidFill>
                <a:schemeClr val="tx1"/>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kumimoji="1" lang="ja-JP" altLang="en-US" smtClean="0"/>
              <a:t>31</a:t>
            </a:fld>
            <a:endParaRPr kumimoji="1" lang="ja-JP" altLang="en-US"/>
          </a:p>
        </p:txBody>
      </p:sp>
    </p:spTree>
    <p:extLst>
      <p:ext uri="{BB962C8B-B14F-4D97-AF65-F5344CB8AC3E}">
        <p14:creationId xmlns:p14="http://schemas.microsoft.com/office/powerpoint/2010/main" val="3537723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コンテンツ プレースホルダー 4"/>
          <p:cNvSpPr txBox="1">
            <a:spLocks/>
          </p:cNvSpPr>
          <p:nvPr/>
        </p:nvSpPr>
        <p:spPr>
          <a:xfrm>
            <a:off x="511626" y="1088264"/>
            <a:ext cx="11152376" cy="479437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95000"/>
                    <a:lumOff val="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95000"/>
                    <a:lumOff val="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95000"/>
                    <a:lumOff val="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4800" dirty="0">
                <a:latin typeface="UD デジタル 教科書体 N-B" panose="02020700000000000000" pitchFamily="17" charset="-128"/>
                <a:ea typeface="UD デジタル 教科書体 N-B" panose="02020700000000000000" pitchFamily="17" charset="-128"/>
              </a:rPr>
              <a:t>これまでの授業のやり方を一新するものではない</a:t>
            </a:r>
          </a:p>
          <a:p>
            <a:r>
              <a:rPr lang="ja-JP" altLang="en-US" sz="4800" dirty="0">
                <a:latin typeface="UD デジタル 教科書体 N-B" panose="02020700000000000000" pitchFamily="17" charset="-128"/>
                <a:ea typeface="UD デジタル 教科書体 N-B" panose="02020700000000000000" pitchFamily="17" charset="-128"/>
              </a:rPr>
              <a:t>各教科の今までの授業には既に「探究の過程」に該当する学習過程がある</a:t>
            </a:r>
            <a:endParaRPr lang="en-US" altLang="ja-JP" sz="4800" dirty="0">
              <a:latin typeface="UD デジタル 教科書体 N-B" panose="02020700000000000000" pitchFamily="17" charset="-128"/>
              <a:ea typeface="UD デジタル 教科書体 N-B" panose="02020700000000000000" pitchFamily="17" charset="-128"/>
            </a:endParaRPr>
          </a:p>
          <a:p>
            <a:r>
              <a:rPr lang="ja-JP" altLang="en-US" sz="4800" dirty="0">
                <a:latin typeface="UD デジタル 教科書体 N-B" panose="02020700000000000000" pitchFamily="17" charset="-128"/>
                <a:ea typeface="UD デジタル 教科書体 N-B" panose="02020700000000000000" pitchFamily="17" charset="-128"/>
              </a:rPr>
              <a:t>「探究の過程」を意識して授業を展開することが大切</a:t>
            </a:r>
            <a:endParaRPr lang="en-US" altLang="ja-JP" sz="4800" dirty="0">
              <a:latin typeface="UD デジタル 教科書体 N-B" panose="02020700000000000000" pitchFamily="17" charset="-128"/>
              <a:ea typeface="UD デジタル 教科書体 N-B" panose="02020700000000000000" pitchFamily="17" charset="-128"/>
            </a:endParaRP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32</a:t>
            </a:fld>
            <a:endParaRPr lang="ja-JP" altLang="en-US" dirty="0"/>
          </a:p>
        </p:txBody>
      </p:sp>
      <p:sp>
        <p:nvSpPr>
          <p:cNvPr id="6" name="タイトル 1"/>
          <p:cNvSpPr txBox="1">
            <a:spLocks/>
          </p:cNvSpPr>
          <p:nvPr/>
        </p:nvSpPr>
        <p:spPr>
          <a:xfrm>
            <a:off x="384304" y="73280"/>
            <a:ext cx="2171394" cy="72542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まとめ</a:t>
            </a:r>
          </a:p>
        </p:txBody>
      </p:sp>
    </p:spTree>
    <p:extLst>
      <p:ext uri="{BB962C8B-B14F-4D97-AF65-F5344CB8AC3E}">
        <p14:creationId xmlns:p14="http://schemas.microsoft.com/office/powerpoint/2010/main" val="1323571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コンテンツ プレースホルダー 4"/>
          <p:cNvSpPr txBox="1">
            <a:spLocks/>
          </p:cNvSpPr>
          <p:nvPr/>
        </p:nvSpPr>
        <p:spPr>
          <a:xfrm>
            <a:off x="1051032" y="1768516"/>
            <a:ext cx="10691789" cy="342898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95000"/>
                    <a:lumOff val="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95000"/>
                    <a:lumOff val="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95000"/>
                    <a:lumOff val="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3800" dirty="0">
                <a:latin typeface="UD デジタル 教科書体 N-B" panose="02020700000000000000" pitchFamily="17" charset="-128"/>
                <a:ea typeface="UD デジタル 教科書体 N-B" panose="02020700000000000000" pitchFamily="17" charset="-128"/>
              </a:rPr>
              <a:t>児童生徒に対して、一貫した問題解決の過程を</a:t>
            </a:r>
            <a:r>
              <a:rPr lang="en-US" altLang="ja-JP" sz="3800" dirty="0">
                <a:latin typeface="UD デジタル 教科書体 N-B" panose="02020700000000000000" pitchFamily="17" charset="-128"/>
                <a:ea typeface="UD デジタル 教科書体 N-B" panose="02020700000000000000" pitchFamily="17" charset="-128"/>
              </a:rPr>
              <a:t/>
            </a:r>
            <a:br>
              <a:rPr lang="en-US" altLang="ja-JP" sz="3800" dirty="0">
                <a:latin typeface="UD デジタル 教科書体 N-B" panose="02020700000000000000" pitchFamily="17" charset="-128"/>
                <a:ea typeface="UD デジタル 教科書体 N-B" panose="02020700000000000000" pitchFamily="17" charset="-128"/>
              </a:rPr>
            </a:br>
            <a:r>
              <a:rPr lang="ja-JP" altLang="en-US" sz="3800" dirty="0">
                <a:latin typeface="UD デジタル 教科書体 N-B" panose="02020700000000000000" pitchFamily="17" charset="-128"/>
                <a:ea typeface="UD デジタル 教科書体 N-B" panose="02020700000000000000" pitchFamily="17" charset="-128"/>
              </a:rPr>
              <a:t>伝えることができる</a:t>
            </a:r>
            <a:endParaRPr lang="en-US" altLang="ja-JP" sz="3800" dirty="0">
              <a:latin typeface="UD デジタル 教科書体 N-B" panose="02020700000000000000" pitchFamily="17" charset="-128"/>
              <a:ea typeface="UD デジタル 教科書体 N-B" panose="02020700000000000000" pitchFamily="17" charset="-128"/>
            </a:endParaRPr>
          </a:p>
          <a:p>
            <a:r>
              <a:rPr lang="ja-JP" altLang="en-US" sz="3800" dirty="0">
                <a:latin typeface="UD デジタル 教科書体 N-B" panose="02020700000000000000" pitchFamily="17" charset="-128"/>
                <a:ea typeface="UD デジタル 教科書体 N-B" panose="02020700000000000000" pitchFamily="17" charset="-128"/>
              </a:rPr>
              <a:t>教員同士が教科や学年を越えて授業づくりの視点やアイディアを共有できる</a:t>
            </a:r>
            <a:endParaRPr lang="en-US" altLang="ja-JP" sz="3800" dirty="0">
              <a:latin typeface="UD デジタル 教科書体 N-B" panose="02020700000000000000" pitchFamily="17" charset="-128"/>
              <a:ea typeface="UD デジタル 教科書体 N-B" panose="02020700000000000000" pitchFamily="17" charset="-128"/>
            </a:endParaRPr>
          </a:p>
          <a:p>
            <a:r>
              <a:rPr lang="ja-JP" altLang="en-US" sz="3800" dirty="0">
                <a:latin typeface="UD デジタル 教科書体 N-B" panose="02020700000000000000" pitchFamily="17" charset="-128"/>
                <a:ea typeface="UD デジタル 教科書体 N-B" panose="02020700000000000000" pitchFamily="17" charset="-128"/>
              </a:rPr>
              <a:t>探究的な学習を確認するきっかけになる</a:t>
            </a:r>
          </a:p>
          <a:p>
            <a:pPr marL="0" indent="0">
              <a:buNone/>
            </a:pPr>
            <a:endParaRPr lang="en-US" altLang="ja-JP" sz="3800" b="1" dirty="0">
              <a:latin typeface="UD デジタル 教科書体 N-B" panose="02020700000000000000" pitchFamily="17" charset="-128"/>
              <a:ea typeface="UD デジタル 教科書体 N-B" panose="02020700000000000000" pitchFamily="17" charset="-128"/>
            </a:endParaRPr>
          </a:p>
        </p:txBody>
      </p:sp>
      <p:sp>
        <p:nvSpPr>
          <p:cNvPr id="24" name="角丸四角形吹き出し 13">
            <a:extLst>
              <a:ext uri="{FF2B5EF4-FFF2-40B4-BE49-F238E27FC236}">
                <a16:creationId xmlns:a16="http://schemas.microsoft.com/office/drawing/2014/main" id="{0B975F55-56B0-E654-3F4A-BE909C0A3FD8}"/>
              </a:ext>
            </a:extLst>
          </p:cNvPr>
          <p:cNvSpPr/>
          <p:nvPr/>
        </p:nvSpPr>
        <p:spPr>
          <a:xfrm>
            <a:off x="1470001" y="5197505"/>
            <a:ext cx="9468091" cy="1408036"/>
          </a:xfrm>
          <a:prstGeom prst="roundRect">
            <a:avLst/>
          </a:prstGeom>
          <a:solidFill>
            <a:schemeClr val="bg1"/>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5B9BD5">
                    <a:lumMod val="75000"/>
                  </a:srgbClr>
                </a:solidFill>
                <a:effectLst/>
                <a:uLnTx/>
                <a:uFillTx/>
                <a:latin typeface="UD デジタル 教科書体 N-B" panose="02020700000000000000" pitchFamily="17" charset="-128"/>
                <a:ea typeface="UD デジタル 教科書体 N-B" panose="02020700000000000000" pitchFamily="17" charset="-128"/>
                <a:cs typeface="+mn-cs"/>
              </a:rPr>
              <a:t> これまで取り組んできたこと</a:t>
            </a:r>
            <a:r>
              <a:rPr kumimoji="1" lang="ja-JP" altLang="en-US" sz="36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を、</a:t>
            </a:r>
            <a:endParaRPr kumimoji="1" lang="en-US" altLang="ja-JP" sz="36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FF0000"/>
                </a:solidFill>
                <a:effectLst/>
                <a:uLnTx/>
                <a:uFillTx/>
                <a:latin typeface="UD デジタル 教科書体 N-B" panose="02020700000000000000" pitchFamily="17" charset="-128"/>
                <a:ea typeface="UD デジタル 教科書体 N-B" panose="02020700000000000000" pitchFamily="17" charset="-128"/>
                <a:cs typeface="+mn-cs"/>
              </a:rPr>
              <a:t> 探究の過程の視点で整理</a:t>
            </a:r>
            <a:r>
              <a:rPr kumimoji="1" lang="ja-JP" altLang="en-US" sz="36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してみませんか？</a:t>
            </a:r>
          </a:p>
        </p:txBody>
      </p:sp>
      <p:sp>
        <p:nvSpPr>
          <p:cNvPr id="25" name="タイトル 1"/>
          <p:cNvSpPr txBox="1">
            <a:spLocks/>
          </p:cNvSpPr>
          <p:nvPr/>
        </p:nvSpPr>
        <p:spPr>
          <a:xfrm>
            <a:off x="384304" y="73280"/>
            <a:ext cx="2171394" cy="72542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まとめ</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7" name="タイトル 1"/>
          <p:cNvSpPr txBox="1">
            <a:spLocks/>
          </p:cNvSpPr>
          <p:nvPr/>
        </p:nvSpPr>
        <p:spPr>
          <a:xfrm>
            <a:off x="1151600" y="406794"/>
            <a:ext cx="10591222" cy="14385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lvl="0" algn="l">
              <a:lnSpc>
                <a:spcPct val="120000"/>
              </a:lnSpc>
              <a:defRPr/>
            </a:pPr>
            <a:r>
              <a:rPr lang="ja-JP" altLang="en-US" sz="3200" b="1" smtClean="0">
                <a:solidFill>
                  <a:prstClr val="black"/>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「探究</a:t>
            </a:r>
            <a:r>
              <a:rPr lang="ja-JP" altLang="en-US" sz="3200" b="1" dirty="0">
                <a:solidFill>
                  <a:prstClr val="black"/>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の過程を取り入れた各教科での授業づくり」</a:t>
            </a:r>
            <a:endParaRPr lang="en-US" altLang="ja-JP" sz="3200" b="1" dirty="0">
              <a:solidFill>
                <a:prstClr val="black"/>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endParaRPr>
          </a:p>
          <a:p>
            <a:pPr lvl="0" algn="l">
              <a:lnSpc>
                <a:spcPct val="120000"/>
              </a:lnSpc>
              <a:defRPr/>
            </a:pPr>
            <a:r>
              <a:rPr lang="ja-JP" altLang="en-US" sz="3200" b="1" dirty="0">
                <a:solidFill>
                  <a:prstClr val="black"/>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　　　　　　　　　　　　　　　　　　　　　　　　　　　　　　　によって期待されること</a:t>
            </a:r>
            <a:endParaRPr kumimoji="1" lang="ja-JP" alt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33</a:t>
            </a:fld>
            <a:endParaRPr lang="ja-JP" altLang="en-US" dirty="0"/>
          </a:p>
        </p:txBody>
      </p:sp>
    </p:spTree>
    <p:extLst>
      <p:ext uri="{BB962C8B-B14F-4D97-AF65-F5344CB8AC3E}">
        <p14:creationId xmlns:p14="http://schemas.microsoft.com/office/powerpoint/2010/main" val="1514994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77334" y="598026"/>
            <a:ext cx="8596668" cy="683172"/>
          </a:xfrm>
        </p:spPr>
        <p:txBody>
          <a:bodyPr>
            <a:normAutofit fontScale="90000"/>
          </a:bodyPr>
          <a:lstStyle/>
          <a:p>
            <a:r>
              <a:rPr kumimoji="1" lang="ja-JP" altLang="en-US" dirty="0">
                <a:latin typeface="UD デジタル 教科書体 N-B" panose="02020700000000000000" pitchFamily="17" charset="-128"/>
                <a:ea typeface="UD デジタル 教科書体 N-B" panose="02020700000000000000" pitchFamily="17" charset="-128"/>
              </a:rPr>
              <a:t>研修会のねらい</a:t>
            </a:r>
          </a:p>
        </p:txBody>
      </p:sp>
      <p:sp>
        <p:nvSpPr>
          <p:cNvPr id="6" name="コンテンツ プレースホルダー 4"/>
          <p:cNvSpPr>
            <a:spLocks noGrp="1"/>
          </p:cNvSpPr>
          <p:nvPr>
            <p:ph idx="1"/>
          </p:nvPr>
        </p:nvSpPr>
        <p:spPr>
          <a:xfrm>
            <a:off x="677334" y="2068277"/>
            <a:ext cx="10770414" cy="3753789"/>
          </a:xfrm>
        </p:spPr>
        <p:txBody>
          <a:bodyPr>
            <a:noAutofit/>
          </a:bodyPr>
          <a:lstStyle/>
          <a:p>
            <a:pPr marL="0" indent="0">
              <a:buNone/>
            </a:pPr>
            <a:r>
              <a:rPr lang="ja-JP" altLang="en-US" sz="5400" dirty="0">
                <a:latin typeface="UD デジタル 教科書体 N-B" panose="02020700000000000000" pitchFamily="17" charset="-128"/>
                <a:ea typeface="UD デジタル 教科書体 N-B" panose="02020700000000000000" pitchFamily="17" charset="-128"/>
              </a:rPr>
              <a:t>・探究的な学習についての理解を</a:t>
            </a:r>
            <a:endParaRPr lang="en-US" altLang="ja-JP" sz="54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5400" dirty="0">
                <a:latin typeface="UD デジタル 教科書体 N-B" panose="02020700000000000000" pitchFamily="17" charset="-128"/>
                <a:ea typeface="UD デジタル 教科書体 N-B" panose="02020700000000000000" pitchFamily="17" charset="-128"/>
              </a:rPr>
              <a:t>　深める</a:t>
            </a:r>
            <a:endParaRPr lang="en-US" altLang="ja-JP" sz="54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5400" dirty="0">
                <a:latin typeface="UD デジタル 教科書体 N-B" panose="02020700000000000000" pitchFamily="17" charset="-128"/>
                <a:ea typeface="UD デジタル 教科書体 N-B" panose="02020700000000000000" pitchFamily="17" charset="-128"/>
              </a:rPr>
              <a:t>・探究的な学習の視点から</a:t>
            </a:r>
            <a:r>
              <a:rPr lang="ja-JP" altLang="en-US" sz="5400" b="1" dirty="0">
                <a:solidFill>
                  <a:srgbClr val="FF0000"/>
                </a:solidFill>
                <a:latin typeface="UD デジタル 教科書体 N-B" panose="02020700000000000000" pitchFamily="17" charset="-128"/>
                <a:ea typeface="UD デジタル 教科書体 N-B" panose="02020700000000000000" pitchFamily="17" charset="-128"/>
              </a:rPr>
              <a:t>各教科</a:t>
            </a:r>
            <a:endParaRPr lang="en-US" altLang="ja-JP" sz="5400" b="1" dirty="0">
              <a:solidFill>
                <a:srgbClr val="FF0000"/>
              </a:solidFill>
              <a:latin typeface="UD デジタル 教科書体 N-B" panose="02020700000000000000" pitchFamily="17" charset="-128"/>
              <a:ea typeface="UD デジタル 教科書体 N-B" panose="02020700000000000000" pitchFamily="17" charset="-128"/>
            </a:endParaRPr>
          </a:p>
          <a:p>
            <a:pPr marL="0" indent="0">
              <a:buNone/>
            </a:pPr>
            <a:r>
              <a:rPr lang="ja-JP" altLang="en-US" sz="5400" b="1" dirty="0">
                <a:solidFill>
                  <a:srgbClr val="FF0000"/>
                </a:solidFill>
                <a:latin typeface="UD デジタル 教科書体 N-B" panose="02020700000000000000" pitchFamily="17" charset="-128"/>
                <a:ea typeface="UD デジタル 教科書体 N-B" panose="02020700000000000000" pitchFamily="17" charset="-128"/>
              </a:rPr>
              <a:t>　での</a:t>
            </a:r>
            <a:r>
              <a:rPr lang="ja-JP" altLang="en-US" sz="5400" dirty="0">
                <a:latin typeface="UD デジタル 教科書体 N-B" panose="02020700000000000000" pitchFamily="17" charset="-128"/>
                <a:ea typeface="UD デジタル 教科書体 N-B" panose="02020700000000000000" pitchFamily="17" charset="-128"/>
              </a:rPr>
              <a:t>授業づくりを考える</a:t>
            </a:r>
          </a:p>
        </p:txBody>
      </p:sp>
      <p:sp>
        <p:nvSpPr>
          <p:cNvPr id="5" name="フッター プレースホルダー 4"/>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34</a:t>
            </a:fld>
            <a:endParaRPr lang="ja-JP" altLang="en-US" dirty="0"/>
          </a:p>
        </p:txBody>
      </p:sp>
    </p:spTree>
    <p:extLst>
      <p:ext uri="{BB962C8B-B14F-4D97-AF65-F5344CB8AC3E}">
        <p14:creationId xmlns:p14="http://schemas.microsoft.com/office/powerpoint/2010/main" val="198080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a:spLocks noGrp="1"/>
          </p:cNvSpPr>
          <p:nvPr>
            <p:ph type="title"/>
          </p:nvPr>
        </p:nvSpPr>
        <p:spPr>
          <a:xfrm>
            <a:off x="328489" y="184014"/>
            <a:ext cx="9949830" cy="1061490"/>
          </a:xfrm>
        </p:spPr>
        <p:txBody>
          <a:bodyPr>
            <a:normAutofit fontScale="90000"/>
          </a:bodyPr>
          <a:lstStyle/>
          <a:p>
            <a:r>
              <a:rPr lang="ja-JP" altLang="en-US" dirty="0" smtClean="0">
                <a:latin typeface="UD デジタル 教科書体 N-B" panose="02020700000000000000" pitchFamily="17" charset="-128"/>
                <a:ea typeface="UD デジタル 教科書体 N-B" panose="02020700000000000000" pitchFamily="17" charset="-128"/>
              </a:rPr>
              <a:t>令和５年度長期研修</a:t>
            </a:r>
            <a:r>
              <a:rPr lang="en-US" altLang="ja-JP" dirty="0" smtClean="0">
                <a:latin typeface="UD デジタル 教科書体 N-B" panose="02020700000000000000" pitchFamily="17" charset="-128"/>
                <a:ea typeface="UD デジタル 教科書体 N-B" panose="02020700000000000000" pitchFamily="17" charset="-128"/>
              </a:rPr>
              <a:t/>
            </a:r>
            <a:br>
              <a:rPr lang="en-US" altLang="ja-JP" dirty="0" smtClean="0">
                <a:latin typeface="UD デジタル 教科書体 N-B" panose="02020700000000000000" pitchFamily="17" charset="-128"/>
                <a:ea typeface="UD デジタル 教科書体 N-B" panose="02020700000000000000" pitchFamily="17" charset="-128"/>
              </a:rPr>
            </a:br>
            <a:r>
              <a:rPr lang="ja-JP" altLang="en-US" dirty="0" smtClean="0">
                <a:latin typeface="UD デジタル 教科書体 N-B" panose="02020700000000000000" pitchFamily="17" charset="-128"/>
                <a:ea typeface="UD デジタル 教科書体 N-B" panose="02020700000000000000" pitchFamily="17" charset="-128"/>
              </a:rPr>
              <a:t>探究的</a:t>
            </a:r>
            <a:r>
              <a:rPr lang="ja-JP" altLang="en-US" dirty="0">
                <a:latin typeface="UD デジタル 教科書体 N-B" panose="02020700000000000000" pitchFamily="17" charset="-128"/>
                <a:ea typeface="UD デジタル 教科書体 N-B" panose="02020700000000000000" pitchFamily="17" charset="-128"/>
              </a:rPr>
              <a:t>な学習研究</a:t>
            </a:r>
            <a:r>
              <a:rPr lang="ja-JP" altLang="en-US" dirty="0" smtClean="0">
                <a:latin typeface="UD デジタル 教科書体 N-B" panose="02020700000000000000" pitchFamily="17" charset="-128"/>
                <a:ea typeface="UD デジタル 教科書体 N-B" panose="02020700000000000000" pitchFamily="17" charset="-128"/>
              </a:rPr>
              <a:t>グループ研究成果物</a:t>
            </a:r>
            <a:endParaRPr kumimoji="1" lang="ja-JP" altLang="en-US" sz="2400" dirty="0">
              <a:latin typeface="UD デジタル 教科書体 N-B" panose="02020700000000000000" pitchFamily="17" charset="-128"/>
              <a:ea typeface="UD デジタル 教科書体 N-B" panose="02020700000000000000" pitchFamily="17" charset="-128"/>
            </a:endParaRPr>
          </a:p>
        </p:txBody>
      </p:sp>
      <p:pic>
        <p:nvPicPr>
          <p:cNvPr id="9" name="図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48209" y="3485981"/>
            <a:ext cx="3862155" cy="542009"/>
          </a:xfrm>
          <a:prstGeom prst="rect">
            <a:avLst/>
          </a:prstGeom>
        </p:spPr>
      </p:pic>
      <p:pic>
        <p:nvPicPr>
          <p:cNvPr id="14" name="図 1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48209" y="1789948"/>
            <a:ext cx="4876869" cy="633928"/>
          </a:xfrm>
          <a:prstGeom prst="rect">
            <a:avLst/>
          </a:prstGeom>
        </p:spPr>
      </p:pic>
      <p:sp>
        <p:nvSpPr>
          <p:cNvPr id="3" name="フッター プレースホルダー 2"/>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35</a:t>
            </a:fld>
            <a:endParaRPr lang="ja-JP" altLang="en-US" dirty="0"/>
          </a:p>
        </p:txBody>
      </p:sp>
      <p:pic>
        <p:nvPicPr>
          <p:cNvPr id="4" name="図 3"/>
          <p:cNvPicPr>
            <a:picLocks noChangeAspect="1"/>
          </p:cNvPicPr>
          <p:nvPr/>
        </p:nvPicPr>
        <p:blipFill>
          <a:blip r:embed="rId5"/>
          <a:stretch>
            <a:fillRect/>
          </a:stretch>
        </p:blipFill>
        <p:spPr>
          <a:xfrm>
            <a:off x="149583" y="1643438"/>
            <a:ext cx="11892142" cy="3190114"/>
          </a:xfrm>
          <a:prstGeom prst="rect">
            <a:avLst/>
          </a:prstGeom>
        </p:spPr>
      </p:pic>
      <p:pic>
        <p:nvPicPr>
          <p:cNvPr id="5" name="図 4"/>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34414" y="0"/>
            <a:ext cx="1904457" cy="1904457"/>
          </a:xfrm>
          <a:prstGeom prst="rect">
            <a:avLst/>
          </a:prstGeom>
        </p:spPr>
      </p:pic>
      <p:sp>
        <p:nvSpPr>
          <p:cNvPr id="12" name="正方形/長方形 11"/>
          <p:cNvSpPr/>
          <p:nvPr/>
        </p:nvSpPr>
        <p:spPr>
          <a:xfrm>
            <a:off x="10280522" y="1712413"/>
            <a:ext cx="1412240" cy="338554"/>
          </a:xfrm>
          <a:prstGeom prst="rect">
            <a:avLst/>
          </a:prstGeom>
        </p:spPr>
        <p:txBody>
          <a:bodyPr wrap="square">
            <a:spAutoFit/>
          </a:bodyPr>
          <a:lstStyle/>
          <a:p>
            <a:r>
              <a:rPr lang="ja-JP" altLang="en-US" sz="1600" b="1" u="sng" dirty="0" smtClean="0">
                <a:solidFill>
                  <a:srgbClr val="0070C0"/>
                </a:solidFill>
                <a:latin typeface="BIZ UDゴシック" panose="020B0400000000000000" pitchFamily="49" charset="-128"/>
                <a:ea typeface="BIZ UDゴシック" panose="020B0400000000000000" pitchFamily="49" charset="-128"/>
              </a:rPr>
              <a:t>ＨＰはこちら</a:t>
            </a:r>
            <a:endParaRPr lang="ja-JP" altLang="en-US" sz="1600" b="1" u="sng" dirty="0">
              <a:solidFill>
                <a:srgbClr val="0070C0"/>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8233287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a:spLocks noGrp="1"/>
          </p:cNvSpPr>
          <p:nvPr>
            <p:ph type="title"/>
          </p:nvPr>
        </p:nvSpPr>
        <p:spPr>
          <a:xfrm>
            <a:off x="328489" y="184014"/>
            <a:ext cx="9949830" cy="1061490"/>
          </a:xfrm>
        </p:spPr>
        <p:txBody>
          <a:bodyPr>
            <a:normAutofit fontScale="90000"/>
          </a:bodyPr>
          <a:lstStyle/>
          <a:p>
            <a:r>
              <a:rPr lang="ja-JP" altLang="en-US" dirty="0" smtClean="0">
                <a:latin typeface="UD デジタル 教科書体 N-B" panose="02020700000000000000" pitchFamily="17" charset="-128"/>
                <a:ea typeface="UD デジタル 教科書体 N-B" panose="02020700000000000000" pitchFamily="17" charset="-128"/>
              </a:rPr>
              <a:t>令和５年度長期研修</a:t>
            </a:r>
            <a:r>
              <a:rPr lang="en-US" altLang="ja-JP" dirty="0" smtClean="0">
                <a:latin typeface="UD デジタル 教科書体 N-B" panose="02020700000000000000" pitchFamily="17" charset="-128"/>
                <a:ea typeface="UD デジタル 教科書体 N-B" panose="02020700000000000000" pitchFamily="17" charset="-128"/>
              </a:rPr>
              <a:t/>
            </a:r>
            <a:br>
              <a:rPr lang="en-US" altLang="ja-JP" dirty="0" smtClean="0">
                <a:latin typeface="UD デジタル 教科書体 N-B" panose="02020700000000000000" pitchFamily="17" charset="-128"/>
                <a:ea typeface="UD デジタル 教科書体 N-B" panose="02020700000000000000" pitchFamily="17" charset="-128"/>
              </a:rPr>
            </a:br>
            <a:r>
              <a:rPr lang="ja-JP" altLang="en-US" dirty="0" smtClean="0">
                <a:latin typeface="UD デジタル 教科書体 N-B" panose="02020700000000000000" pitchFamily="17" charset="-128"/>
                <a:ea typeface="UD デジタル 教科書体 N-B" panose="02020700000000000000" pitchFamily="17" charset="-128"/>
              </a:rPr>
              <a:t>探究的</a:t>
            </a:r>
            <a:r>
              <a:rPr lang="ja-JP" altLang="en-US" dirty="0">
                <a:latin typeface="UD デジタル 教科書体 N-B" panose="02020700000000000000" pitchFamily="17" charset="-128"/>
                <a:ea typeface="UD デジタル 教科書体 N-B" panose="02020700000000000000" pitchFamily="17" charset="-128"/>
              </a:rPr>
              <a:t>な学習研究</a:t>
            </a:r>
            <a:r>
              <a:rPr lang="ja-JP" altLang="en-US" dirty="0" smtClean="0">
                <a:latin typeface="UD デジタル 教科書体 N-B" panose="02020700000000000000" pitchFamily="17" charset="-128"/>
                <a:ea typeface="UD デジタル 教科書体 N-B" panose="02020700000000000000" pitchFamily="17" charset="-128"/>
              </a:rPr>
              <a:t>グループ研究成果物</a:t>
            </a:r>
            <a:endParaRPr kumimoji="1" lang="ja-JP" altLang="en-US" sz="2400" dirty="0">
              <a:latin typeface="UD デジタル 教科書体 N-B" panose="02020700000000000000" pitchFamily="17" charset="-128"/>
              <a:ea typeface="UD デジタル 教科書体 N-B" panose="02020700000000000000" pitchFamily="17" charset="-128"/>
            </a:endParaRPr>
          </a:p>
        </p:txBody>
      </p:sp>
      <p:sp>
        <p:nvSpPr>
          <p:cNvPr id="3" name="フッター プレースホルダー 2"/>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pic>
        <p:nvPicPr>
          <p:cNvPr id="11" name="図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40109" y="1258010"/>
            <a:ext cx="5601416" cy="1033655"/>
          </a:xfrm>
          <a:prstGeom prst="rect">
            <a:avLst/>
          </a:prstGeom>
        </p:spPr>
      </p:pic>
      <p:pic>
        <p:nvPicPr>
          <p:cNvPr id="12" name="図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20041" y="2846678"/>
            <a:ext cx="4359108" cy="3895680"/>
          </a:xfrm>
          <a:prstGeom prst="rect">
            <a:avLst/>
          </a:prstGeom>
        </p:spPr>
      </p:pic>
      <p:sp>
        <p:nvSpPr>
          <p:cNvPr id="15" name="テキスト ボックス 14"/>
          <p:cNvSpPr txBox="1"/>
          <p:nvPr/>
        </p:nvSpPr>
        <p:spPr>
          <a:xfrm>
            <a:off x="126736" y="2770374"/>
            <a:ext cx="4821238" cy="1374735"/>
          </a:xfrm>
          <a:prstGeom prst="rect">
            <a:avLst/>
          </a:prstGeom>
          <a:solidFill>
            <a:srgbClr val="D2DEEF">
              <a:alpha val="80000"/>
            </a:srgbClr>
          </a:solidFill>
        </p:spPr>
        <p:txBody>
          <a:bodyPr wrap="square" rtlCol="0">
            <a:spAutoFit/>
          </a:bodyPr>
          <a:lstStyle/>
          <a:p>
            <a:pPr>
              <a:lnSpc>
                <a:spcPts val="2000"/>
              </a:lnSpc>
            </a:pPr>
            <a:r>
              <a:rPr kumimoji="1" lang="ja-JP" altLang="en-US" b="1" dirty="0" smtClean="0">
                <a:latin typeface="BIZ UDゴシック" panose="020B0400000000000000" pitchFamily="49" charset="-128"/>
                <a:ea typeface="BIZ UDゴシック" panose="020B0400000000000000" pitchFamily="49" charset="-128"/>
              </a:rPr>
              <a:t>①課題の設定</a:t>
            </a:r>
            <a:endParaRPr kumimoji="1" lang="en-US" altLang="ja-JP" b="1"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b="1" dirty="0" smtClean="0">
                <a:latin typeface="BIZ UDゴシック" panose="020B0400000000000000" pitchFamily="49" charset="-128"/>
                <a:ea typeface="BIZ UDゴシック" panose="020B0400000000000000" pitchFamily="49" charset="-128"/>
              </a:rPr>
              <a:t>　単元を貫く課題を設定し、課題意識を持つ</a:t>
            </a:r>
            <a:endParaRPr kumimoji="1" lang="en-US" altLang="ja-JP" b="1"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dirty="0" smtClean="0">
                <a:latin typeface="BIZ UDゴシック" panose="020B0400000000000000" pitchFamily="49" charset="-128"/>
                <a:ea typeface="BIZ UDゴシック" panose="020B0400000000000000" pitchFamily="49" charset="-128"/>
              </a:rPr>
              <a:t>　・単元や節を貫く課題を設定させタイ</a:t>
            </a:r>
            <a:endParaRPr kumimoji="1" lang="en-US" altLang="ja-JP"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dirty="0" smtClean="0">
                <a:latin typeface="BIZ UDゴシック" panose="020B0400000000000000" pitchFamily="49" charset="-128"/>
                <a:ea typeface="BIZ UDゴシック" panose="020B0400000000000000" pitchFamily="49" charset="-128"/>
              </a:rPr>
              <a:t>　・体験から疑問や関心を引き出しタイ</a:t>
            </a:r>
            <a:endParaRPr kumimoji="1" lang="en-US" altLang="ja-JP"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dirty="0" smtClean="0">
                <a:latin typeface="BIZ UDゴシック" panose="020B0400000000000000" pitchFamily="49" charset="-128"/>
                <a:ea typeface="BIZ UDゴシック" panose="020B0400000000000000" pitchFamily="49" charset="-128"/>
              </a:rPr>
              <a:t>　・単元の計画や内容を考えさせタイ</a:t>
            </a:r>
            <a:endParaRPr kumimoji="1" lang="ja-JP" altLang="en-US" dirty="0">
              <a:latin typeface="BIZ UDゴシック" panose="020B0400000000000000" pitchFamily="49" charset="-128"/>
              <a:ea typeface="BIZ UDゴシック" panose="020B0400000000000000" pitchFamily="49" charset="-128"/>
            </a:endParaRPr>
          </a:p>
        </p:txBody>
      </p:sp>
      <p:sp>
        <p:nvSpPr>
          <p:cNvPr id="16" name="テキスト ボックス 15"/>
          <p:cNvSpPr txBox="1"/>
          <p:nvPr/>
        </p:nvSpPr>
        <p:spPr>
          <a:xfrm>
            <a:off x="7209138" y="2763406"/>
            <a:ext cx="4824851" cy="1374735"/>
          </a:xfrm>
          <a:prstGeom prst="rect">
            <a:avLst/>
          </a:prstGeom>
          <a:solidFill>
            <a:schemeClr val="accent6">
              <a:lumMod val="20000"/>
              <a:lumOff val="80000"/>
              <a:alpha val="80000"/>
            </a:schemeClr>
          </a:solidFill>
        </p:spPr>
        <p:txBody>
          <a:bodyPr wrap="square" rtlCol="0">
            <a:spAutoFit/>
          </a:bodyPr>
          <a:lstStyle/>
          <a:p>
            <a:pPr>
              <a:lnSpc>
                <a:spcPts val="2000"/>
              </a:lnSpc>
            </a:pPr>
            <a:r>
              <a:rPr kumimoji="1" lang="ja-JP" altLang="en-US" b="1" dirty="0" smtClean="0">
                <a:latin typeface="BIZ UDゴシック" panose="020B0400000000000000" pitchFamily="49" charset="-128"/>
                <a:ea typeface="BIZ UDゴシック" panose="020B0400000000000000" pitchFamily="49" charset="-128"/>
              </a:rPr>
              <a:t>②情報の収集</a:t>
            </a:r>
            <a:endParaRPr kumimoji="1" lang="en-US" altLang="ja-JP" b="1"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b="1" dirty="0" smtClean="0">
                <a:latin typeface="BIZ UDゴシック" panose="020B0400000000000000" pitchFamily="49" charset="-128"/>
                <a:ea typeface="BIZ UDゴシック" panose="020B0400000000000000" pitchFamily="49" charset="-128"/>
              </a:rPr>
              <a:t>　必要な情報を取り出したり収集したりする</a:t>
            </a:r>
            <a:endParaRPr kumimoji="1" lang="en-US" altLang="ja-JP" b="1"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dirty="0" smtClean="0">
                <a:latin typeface="BIZ UDゴシック" panose="020B0400000000000000" pitchFamily="49" charset="-128"/>
                <a:ea typeface="BIZ UDゴシック" panose="020B0400000000000000" pitchFamily="49" charset="-128"/>
              </a:rPr>
              <a:t>　・情報の集め方を考えさせタイ</a:t>
            </a:r>
            <a:endParaRPr kumimoji="1" lang="en-US" altLang="ja-JP"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dirty="0" smtClean="0">
                <a:latin typeface="BIZ UDゴシック" panose="020B0400000000000000" pitchFamily="49" charset="-128"/>
                <a:ea typeface="BIZ UDゴシック" panose="020B0400000000000000" pitchFamily="49" charset="-128"/>
              </a:rPr>
              <a:t>　・知識・技能を身に付けさせタイ</a:t>
            </a:r>
            <a:endParaRPr kumimoji="1" lang="en-US" altLang="ja-JP"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dirty="0" smtClean="0">
                <a:latin typeface="BIZ UDゴシック" panose="020B0400000000000000" pitchFamily="49" charset="-128"/>
                <a:ea typeface="BIZ UDゴシック" panose="020B0400000000000000" pitchFamily="49" charset="-128"/>
              </a:rPr>
              <a:t>　・課題解決に必要な情報を集めさせタイ</a:t>
            </a:r>
            <a:endParaRPr kumimoji="1" lang="ja-JP" altLang="en-US" dirty="0">
              <a:latin typeface="BIZ UDゴシック" panose="020B0400000000000000" pitchFamily="49" charset="-128"/>
              <a:ea typeface="BIZ UDゴシック" panose="020B0400000000000000" pitchFamily="49" charset="-128"/>
            </a:endParaRPr>
          </a:p>
        </p:txBody>
      </p:sp>
      <p:sp>
        <p:nvSpPr>
          <p:cNvPr id="17" name="テキスト ボックス 16"/>
          <p:cNvSpPr txBox="1"/>
          <p:nvPr/>
        </p:nvSpPr>
        <p:spPr>
          <a:xfrm>
            <a:off x="7417474" y="4881648"/>
            <a:ext cx="4614901" cy="1631216"/>
          </a:xfrm>
          <a:prstGeom prst="rect">
            <a:avLst/>
          </a:prstGeom>
          <a:solidFill>
            <a:srgbClr val="FFF2CC">
              <a:alpha val="80000"/>
            </a:srgbClr>
          </a:solidFill>
        </p:spPr>
        <p:txBody>
          <a:bodyPr wrap="square" rtlCol="0">
            <a:spAutoFit/>
          </a:bodyPr>
          <a:lstStyle/>
          <a:p>
            <a:pPr>
              <a:lnSpc>
                <a:spcPts val="2000"/>
              </a:lnSpc>
            </a:pPr>
            <a:r>
              <a:rPr kumimoji="1" lang="ja-JP" altLang="en-US" b="1" dirty="0" smtClean="0">
                <a:latin typeface="BIZ UDゴシック" panose="020B0400000000000000" pitchFamily="49" charset="-128"/>
                <a:ea typeface="BIZ UDゴシック" panose="020B0400000000000000" pitchFamily="49" charset="-128"/>
              </a:rPr>
              <a:t>③整理・分析</a:t>
            </a:r>
            <a:endParaRPr kumimoji="1" lang="en-US" altLang="ja-JP" b="1"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b="1" dirty="0" smtClean="0">
                <a:latin typeface="BIZ UDゴシック" panose="020B0400000000000000" pitchFamily="49" charset="-128"/>
                <a:ea typeface="BIZ UDゴシック" panose="020B0400000000000000" pitchFamily="49" charset="-128"/>
              </a:rPr>
              <a:t>　収集した情報を、整理したり分析したり</a:t>
            </a:r>
            <a:endParaRPr kumimoji="1" lang="en-US" altLang="ja-JP" b="1"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b="1" dirty="0" smtClean="0">
                <a:latin typeface="BIZ UDゴシック" panose="020B0400000000000000" pitchFamily="49" charset="-128"/>
                <a:ea typeface="BIZ UDゴシック" panose="020B0400000000000000" pitchFamily="49" charset="-128"/>
              </a:rPr>
              <a:t>　して思考する</a:t>
            </a:r>
            <a:endParaRPr kumimoji="1" lang="en-US" altLang="ja-JP" b="1"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b="1" dirty="0" smtClean="0">
                <a:latin typeface="BIZ UDゴシック" panose="020B0400000000000000" pitchFamily="49" charset="-128"/>
                <a:ea typeface="BIZ UDゴシック" panose="020B0400000000000000" pitchFamily="49" charset="-128"/>
              </a:rPr>
              <a:t>　</a:t>
            </a:r>
            <a:r>
              <a:rPr kumimoji="1" lang="ja-JP" altLang="en-US" dirty="0" smtClean="0">
                <a:latin typeface="BIZ UDゴシック" panose="020B0400000000000000" pitchFamily="49" charset="-128"/>
                <a:ea typeface="BIZ UDゴシック" panose="020B0400000000000000" pitchFamily="49" charset="-128"/>
              </a:rPr>
              <a:t>・情報を整理させタイ</a:t>
            </a:r>
            <a:endParaRPr kumimoji="1" lang="en-US" altLang="ja-JP"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dirty="0" smtClean="0">
                <a:latin typeface="BIZ UDゴシック" panose="020B0400000000000000" pitchFamily="49" charset="-128"/>
                <a:ea typeface="BIZ UDゴシック" panose="020B0400000000000000" pitchFamily="49" charset="-128"/>
              </a:rPr>
              <a:t>　・情報を分析させタイ</a:t>
            </a:r>
            <a:endParaRPr kumimoji="1" lang="en-US" altLang="ja-JP"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dirty="0" smtClean="0">
                <a:latin typeface="BIZ UDゴシック" panose="020B0400000000000000" pitchFamily="49" charset="-128"/>
                <a:ea typeface="BIZ UDゴシック" panose="020B0400000000000000" pitchFamily="49" charset="-128"/>
              </a:rPr>
              <a:t>　・考えを出し合わせタイ</a:t>
            </a:r>
            <a:endParaRPr kumimoji="1" lang="ja-JP" altLang="en-US" dirty="0">
              <a:latin typeface="BIZ UDゴシック" panose="020B0400000000000000" pitchFamily="49" charset="-128"/>
              <a:ea typeface="BIZ UDゴシック" panose="020B0400000000000000" pitchFamily="49" charset="-128"/>
            </a:endParaRPr>
          </a:p>
        </p:txBody>
      </p:sp>
      <p:sp>
        <p:nvSpPr>
          <p:cNvPr id="18" name="テキスト ボックス 17"/>
          <p:cNvSpPr txBox="1"/>
          <p:nvPr/>
        </p:nvSpPr>
        <p:spPr>
          <a:xfrm>
            <a:off x="130397" y="4881648"/>
            <a:ext cx="4804919" cy="1631216"/>
          </a:xfrm>
          <a:prstGeom prst="rect">
            <a:avLst/>
          </a:prstGeom>
          <a:solidFill>
            <a:srgbClr val="FFE5E5">
              <a:alpha val="80000"/>
            </a:srgbClr>
          </a:solidFill>
        </p:spPr>
        <p:txBody>
          <a:bodyPr wrap="square" rtlCol="0">
            <a:spAutoFit/>
          </a:bodyPr>
          <a:lstStyle/>
          <a:p>
            <a:pPr>
              <a:lnSpc>
                <a:spcPts val="2000"/>
              </a:lnSpc>
            </a:pPr>
            <a:r>
              <a:rPr kumimoji="1" lang="ja-JP" altLang="en-US" b="1" dirty="0" smtClean="0">
                <a:latin typeface="BIZ UDゴシック" panose="020B0400000000000000" pitchFamily="49" charset="-128"/>
                <a:ea typeface="BIZ UDゴシック" panose="020B0400000000000000" pitchFamily="49" charset="-128"/>
              </a:rPr>
              <a:t>④まとめ・表現</a:t>
            </a:r>
            <a:endParaRPr kumimoji="1" lang="en-US" altLang="ja-JP" b="1"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b="1" dirty="0" smtClean="0">
                <a:latin typeface="BIZ UDゴシック" panose="020B0400000000000000" pitchFamily="49" charset="-128"/>
                <a:ea typeface="BIZ UDゴシック" panose="020B0400000000000000" pitchFamily="49" charset="-128"/>
              </a:rPr>
              <a:t>　気付きや発見、自分の考えなどをまとめ、</a:t>
            </a:r>
            <a:endParaRPr kumimoji="1" lang="en-US" altLang="ja-JP" b="1"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b="1" dirty="0" smtClean="0">
                <a:latin typeface="BIZ UDゴシック" panose="020B0400000000000000" pitchFamily="49" charset="-128"/>
                <a:ea typeface="BIZ UDゴシック" panose="020B0400000000000000" pitchFamily="49" charset="-128"/>
              </a:rPr>
              <a:t>　判断し、表現する</a:t>
            </a:r>
          </a:p>
          <a:p>
            <a:pPr>
              <a:lnSpc>
                <a:spcPts val="2000"/>
              </a:lnSpc>
            </a:pPr>
            <a:r>
              <a:rPr kumimoji="1" lang="ja-JP" altLang="en-US" dirty="0" smtClean="0">
                <a:latin typeface="BIZ UDゴシック" panose="020B0400000000000000" pitchFamily="49" charset="-128"/>
                <a:ea typeface="BIZ UDゴシック" panose="020B0400000000000000" pitchFamily="49" charset="-128"/>
              </a:rPr>
              <a:t>　・相手意識を持った表現活動をさせタイ</a:t>
            </a:r>
            <a:endParaRPr kumimoji="1" lang="en-US" altLang="ja-JP"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dirty="0" smtClean="0">
                <a:latin typeface="BIZ UDゴシック" panose="020B0400000000000000" pitchFamily="49" charset="-128"/>
                <a:ea typeface="BIZ UDゴシック" panose="020B0400000000000000" pitchFamily="49" charset="-128"/>
              </a:rPr>
              <a:t>　・発表の方法を考えさせタイ</a:t>
            </a:r>
            <a:endParaRPr kumimoji="1" lang="en-US" altLang="ja-JP"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dirty="0" smtClean="0">
                <a:latin typeface="BIZ UDゴシック" panose="020B0400000000000000" pitchFamily="49" charset="-128"/>
                <a:ea typeface="BIZ UDゴシック" panose="020B0400000000000000" pitchFamily="49" charset="-128"/>
              </a:rPr>
              <a:t>　・次の課題を見付けさせタイ</a:t>
            </a:r>
            <a:endParaRPr kumimoji="1" lang="ja-JP" altLang="en-US" dirty="0">
              <a:latin typeface="BIZ UDゴシック" panose="020B0400000000000000" pitchFamily="49" charset="-128"/>
              <a:ea typeface="BIZ UDゴシック" panose="020B0400000000000000" pitchFamily="49" charset="-128"/>
            </a:endParaRPr>
          </a:p>
        </p:txBody>
      </p:sp>
      <p:sp>
        <p:nvSpPr>
          <p:cNvPr id="19" name="テキスト ボックス 18"/>
          <p:cNvSpPr txBox="1"/>
          <p:nvPr/>
        </p:nvSpPr>
        <p:spPr>
          <a:xfrm>
            <a:off x="8007176" y="4151347"/>
            <a:ext cx="3911283" cy="738664"/>
          </a:xfrm>
          <a:prstGeom prst="rect">
            <a:avLst/>
          </a:prstGeom>
          <a:solidFill>
            <a:srgbClr val="FFFFFF">
              <a:alpha val="80000"/>
            </a:srgbClr>
          </a:solidFill>
          <a:ln w="28575">
            <a:solidFill>
              <a:schemeClr val="tx1"/>
            </a:solidFill>
          </a:ln>
        </p:spPr>
        <p:txBody>
          <a:bodyPr wrap="square" tIns="0" bIns="0" rtlCol="0">
            <a:spAutoFit/>
          </a:bodyPr>
          <a:lstStyle/>
          <a:p>
            <a:r>
              <a:rPr kumimoji="1" lang="en-US" altLang="ja-JP" sz="1600" b="1" dirty="0" smtClean="0">
                <a:latin typeface="BIZ UDゴシック" panose="020B0400000000000000" pitchFamily="49" charset="-128"/>
                <a:ea typeface="BIZ UDゴシック" panose="020B0400000000000000" pitchFamily="49" charset="-128"/>
              </a:rPr>
              <a:t>※</a:t>
            </a:r>
            <a:r>
              <a:rPr kumimoji="1" lang="ja-JP" altLang="en-US" sz="1600" b="1" dirty="0" smtClean="0">
                <a:latin typeface="BIZ UDゴシック" panose="020B0400000000000000" pitchFamily="49" charset="-128"/>
                <a:ea typeface="BIZ UDゴシック" panose="020B0400000000000000" pitchFamily="49" charset="-128"/>
              </a:rPr>
              <a:t>情報</a:t>
            </a:r>
            <a:r>
              <a:rPr kumimoji="1" lang="en-US" altLang="ja-JP" sz="1600" b="1" dirty="0" smtClean="0">
                <a:latin typeface="BIZ UDゴシック" panose="020B0400000000000000" pitchFamily="49" charset="-128"/>
                <a:ea typeface="BIZ UDゴシック" panose="020B0400000000000000" pitchFamily="49" charset="-128"/>
              </a:rPr>
              <a:t>…</a:t>
            </a:r>
            <a:r>
              <a:rPr kumimoji="1" lang="ja-JP" altLang="en-US" sz="1600" b="1" dirty="0" smtClean="0">
                <a:latin typeface="BIZ UDゴシック" panose="020B0400000000000000" pitchFamily="49" charset="-128"/>
                <a:ea typeface="BIZ UDゴシック" panose="020B0400000000000000" pitchFamily="49" charset="-128"/>
              </a:rPr>
              <a:t>課題解決に必要な知識・技能を</a:t>
            </a:r>
            <a:endParaRPr kumimoji="1" lang="en-US" altLang="ja-JP" sz="1600" b="1" dirty="0" smtClean="0">
              <a:latin typeface="BIZ UDゴシック" panose="020B0400000000000000" pitchFamily="49" charset="-128"/>
              <a:ea typeface="BIZ UDゴシック" panose="020B0400000000000000" pitchFamily="49" charset="-128"/>
            </a:endParaRPr>
          </a:p>
          <a:p>
            <a:r>
              <a:rPr kumimoji="1" lang="ja-JP" altLang="en-US" sz="1600" b="1" dirty="0" smtClean="0">
                <a:latin typeface="BIZ UDゴシック" panose="020B0400000000000000" pitchFamily="49" charset="-128"/>
                <a:ea typeface="BIZ UDゴシック" panose="020B0400000000000000" pitchFamily="49" charset="-128"/>
              </a:rPr>
              <a:t>　　　　含め、判断や意志決定、行動を</a:t>
            </a:r>
            <a:endParaRPr kumimoji="1" lang="en-US" altLang="ja-JP" sz="1600" b="1" dirty="0" smtClean="0">
              <a:latin typeface="BIZ UDゴシック" panose="020B0400000000000000" pitchFamily="49" charset="-128"/>
              <a:ea typeface="BIZ UDゴシック" panose="020B0400000000000000" pitchFamily="49" charset="-128"/>
            </a:endParaRPr>
          </a:p>
          <a:p>
            <a:r>
              <a:rPr kumimoji="1" lang="ja-JP" altLang="en-US" sz="1600" b="1" dirty="0" smtClean="0">
                <a:latin typeface="BIZ UDゴシック" panose="020B0400000000000000" pitchFamily="49" charset="-128"/>
                <a:ea typeface="BIZ UDゴシック" panose="020B0400000000000000" pitchFamily="49" charset="-128"/>
              </a:rPr>
              <a:t>　　　　左右する全ての事柄</a:t>
            </a:r>
            <a:endParaRPr kumimoji="1" lang="en-US" altLang="ja-JP" sz="1600" b="1" dirty="0" smtClean="0">
              <a:latin typeface="BIZ UDゴシック" panose="020B0400000000000000" pitchFamily="49" charset="-128"/>
              <a:ea typeface="BIZ UDゴシック" panose="020B0400000000000000" pitchFamily="49" charset="-128"/>
            </a:endParaRPr>
          </a:p>
        </p:txBody>
      </p:sp>
      <p:pic>
        <p:nvPicPr>
          <p:cNvPr id="20" name="図 1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36896" y="1276871"/>
            <a:ext cx="5223351" cy="1035195"/>
          </a:xfrm>
          <a:prstGeom prst="rect">
            <a:avLst/>
          </a:prstGeom>
        </p:spPr>
      </p:pic>
      <p:pic>
        <p:nvPicPr>
          <p:cNvPr id="21" name="図 20"/>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396606" y="1249653"/>
            <a:ext cx="1033379" cy="467667"/>
          </a:xfrm>
          <a:prstGeom prst="rect">
            <a:avLst/>
          </a:prstGeom>
        </p:spPr>
      </p:pic>
      <p:pic>
        <p:nvPicPr>
          <p:cNvPr id="31" name="図 30"/>
          <p:cNvPicPr>
            <a:picLocks noChangeAspect="1"/>
          </p:cNvPicPr>
          <p:nvPr/>
        </p:nvPicPr>
        <p:blipFill rotWithShape="1">
          <a:blip r:embed="rId7" cstate="email">
            <a:extLst>
              <a:ext uri="{28A0092B-C50C-407E-A947-70E740481C1C}">
                <a14:useLocalDpi xmlns:a14="http://schemas.microsoft.com/office/drawing/2010/main"/>
              </a:ext>
            </a:extLst>
          </a:blip>
          <a:srcRect l="14444" t="28429" r="8090" b="23502"/>
          <a:stretch/>
        </p:blipFill>
        <p:spPr>
          <a:xfrm rot="20030008" flipH="1">
            <a:off x="4691004" y="3418528"/>
            <a:ext cx="790305" cy="643955"/>
          </a:xfrm>
          <a:prstGeom prst="rect">
            <a:avLst/>
          </a:prstGeom>
        </p:spPr>
      </p:pic>
      <p:pic>
        <p:nvPicPr>
          <p:cNvPr id="32" name="図 31"/>
          <p:cNvPicPr>
            <a:picLocks noChangeAspect="1"/>
          </p:cNvPicPr>
          <p:nvPr/>
        </p:nvPicPr>
        <p:blipFill rotWithShape="1">
          <a:blip r:embed="rId8" cstate="email">
            <a:extLst>
              <a:ext uri="{28A0092B-C50C-407E-A947-70E740481C1C}">
                <a14:useLocalDpi xmlns:a14="http://schemas.microsoft.com/office/drawing/2010/main"/>
              </a:ext>
            </a:extLst>
          </a:blip>
          <a:srcRect l="16427" t="29013" r="8258" b="22372"/>
          <a:stretch/>
        </p:blipFill>
        <p:spPr>
          <a:xfrm rot="2785071" flipH="1">
            <a:off x="6454396" y="3256064"/>
            <a:ext cx="1013804" cy="859321"/>
          </a:xfrm>
          <a:prstGeom prst="rect">
            <a:avLst/>
          </a:prstGeom>
        </p:spPr>
      </p:pic>
      <p:pic>
        <p:nvPicPr>
          <p:cNvPr id="33" name="図 32"/>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rot="8546375" flipH="1">
            <a:off x="6391042" y="5363388"/>
            <a:ext cx="1321432" cy="1074435"/>
          </a:xfrm>
          <a:prstGeom prst="rect">
            <a:avLst/>
          </a:prstGeom>
        </p:spPr>
      </p:pic>
      <p:pic>
        <p:nvPicPr>
          <p:cNvPr id="34" name="図 33"/>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rot="14476668" flipH="1">
            <a:off x="4222761" y="4484714"/>
            <a:ext cx="1664406" cy="1346654"/>
          </a:xfrm>
          <a:prstGeom prst="rect">
            <a:avLst/>
          </a:prstGeom>
        </p:spPr>
      </p:pic>
      <p:sp>
        <p:nvSpPr>
          <p:cNvPr id="35" name="角丸四角形 34"/>
          <p:cNvSpPr/>
          <p:nvPr/>
        </p:nvSpPr>
        <p:spPr>
          <a:xfrm>
            <a:off x="6559652" y="1573869"/>
            <a:ext cx="2320188" cy="662853"/>
          </a:xfrm>
          <a:prstGeom prst="roundRect">
            <a:avLst>
              <a:gd name="adj" fmla="val 7917"/>
            </a:avLst>
          </a:prstGeom>
          <a:solidFill>
            <a:srgbClr val="FF0000">
              <a:alpha val="2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36</a:t>
            </a:fld>
            <a:endParaRPr lang="ja-JP" altLang="en-US" dirty="0"/>
          </a:p>
        </p:txBody>
      </p:sp>
    </p:spTree>
    <p:extLst>
      <p:ext uri="{BB962C8B-B14F-4D97-AF65-F5344CB8AC3E}">
        <p14:creationId xmlns:p14="http://schemas.microsoft.com/office/powerpoint/2010/main" val="32151371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a:spLocks noGrp="1"/>
          </p:cNvSpPr>
          <p:nvPr>
            <p:ph type="title"/>
          </p:nvPr>
        </p:nvSpPr>
        <p:spPr>
          <a:xfrm>
            <a:off x="328489" y="184014"/>
            <a:ext cx="9949830" cy="1061490"/>
          </a:xfrm>
        </p:spPr>
        <p:txBody>
          <a:bodyPr>
            <a:normAutofit fontScale="90000"/>
          </a:bodyPr>
          <a:lstStyle/>
          <a:p>
            <a:r>
              <a:rPr lang="ja-JP" altLang="en-US" dirty="0" smtClean="0">
                <a:latin typeface="UD デジタル 教科書体 N-B" panose="02020700000000000000" pitchFamily="17" charset="-128"/>
                <a:ea typeface="UD デジタル 教科書体 N-B" panose="02020700000000000000" pitchFamily="17" charset="-128"/>
              </a:rPr>
              <a:t>令和５年度長期研修</a:t>
            </a:r>
            <a:r>
              <a:rPr lang="en-US" altLang="ja-JP" dirty="0" smtClean="0">
                <a:latin typeface="UD デジタル 教科書体 N-B" panose="02020700000000000000" pitchFamily="17" charset="-128"/>
                <a:ea typeface="UD デジタル 教科書体 N-B" panose="02020700000000000000" pitchFamily="17" charset="-128"/>
              </a:rPr>
              <a:t/>
            </a:r>
            <a:br>
              <a:rPr lang="en-US" altLang="ja-JP" dirty="0" smtClean="0">
                <a:latin typeface="UD デジタル 教科書体 N-B" panose="02020700000000000000" pitchFamily="17" charset="-128"/>
                <a:ea typeface="UD デジタル 教科書体 N-B" panose="02020700000000000000" pitchFamily="17" charset="-128"/>
              </a:rPr>
            </a:br>
            <a:r>
              <a:rPr lang="ja-JP" altLang="en-US" dirty="0" smtClean="0">
                <a:latin typeface="UD デジタル 教科書体 N-B" panose="02020700000000000000" pitchFamily="17" charset="-128"/>
                <a:ea typeface="UD デジタル 教科書体 N-B" panose="02020700000000000000" pitchFamily="17" charset="-128"/>
              </a:rPr>
              <a:t>探究的</a:t>
            </a:r>
            <a:r>
              <a:rPr lang="ja-JP" altLang="en-US" dirty="0">
                <a:latin typeface="UD デジタル 教科書体 N-B" panose="02020700000000000000" pitchFamily="17" charset="-128"/>
                <a:ea typeface="UD デジタル 教科書体 N-B" panose="02020700000000000000" pitchFamily="17" charset="-128"/>
              </a:rPr>
              <a:t>な学習研究</a:t>
            </a:r>
            <a:r>
              <a:rPr lang="ja-JP" altLang="en-US" dirty="0" smtClean="0">
                <a:latin typeface="UD デジタル 教科書体 N-B" panose="02020700000000000000" pitchFamily="17" charset="-128"/>
                <a:ea typeface="UD デジタル 教科書体 N-B" panose="02020700000000000000" pitchFamily="17" charset="-128"/>
              </a:rPr>
              <a:t>グループ研究成果物</a:t>
            </a:r>
            <a:endParaRPr kumimoji="1" lang="ja-JP" altLang="en-US" sz="2400" dirty="0">
              <a:latin typeface="UD デジタル 教科書体 N-B" panose="02020700000000000000" pitchFamily="17" charset="-128"/>
              <a:ea typeface="UD デジタル 教科書体 N-B" panose="02020700000000000000" pitchFamily="17" charset="-128"/>
            </a:endParaRPr>
          </a:p>
        </p:txBody>
      </p:sp>
      <p:sp>
        <p:nvSpPr>
          <p:cNvPr id="3" name="フッター プレースホルダー 2"/>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pic>
        <p:nvPicPr>
          <p:cNvPr id="11" name="図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40109" y="1258010"/>
            <a:ext cx="5601416" cy="1033655"/>
          </a:xfrm>
          <a:prstGeom prst="rect">
            <a:avLst/>
          </a:prstGeom>
        </p:spPr>
      </p:pic>
      <p:pic>
        <p:nvPicPr>
          <p:cNvPr id="20" name="図 1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6896" y="1276871"/>
            <a:ext cx="5223351" cy="1035195"/>
          </a:xfrm>
          <a:prstGeom prst="rect">
            <a:avLst/>
          </a:prstGeom>
        </p:spPr>
      </p:pic>
      <p:pic>
        <p:nvPicPr>
          <p:cNvPr id="21" name="図 20"/>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396606" y="1249653"/>
            <a:ext cx="1033379" cy="467667"/>
          </a:xfrm>
          <a:prstGeom prst="rect">
            <a:avLst/>
          </a:prstGeom>
        </p:spPr>
      </p:pic>
      <p:sp>
        <p:nvSpPr>
          <p:cNvPr id="35" name="角丸四角形 34"/>
          <p:cNvSpPr/>
          <p:nvPr/>
        </p:nvSpPr>
        <p:spPr>
          <a:xfrm>
            <a:off x="9531457" y="1573869"/>
            <a:ext cx="2320188" cy="662853"/>
          </a:xfrm>
          <a:prstGeom prst="roundRect">
            <a:avLst>
              <a:gd name="adj" fmla="val 7917"/>
            </a:avLst>
          </a:prstGeom>
          <a:solidFill>
            <a:srgbClr val="FF0000">
              <a:alpha val="2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pic>
        <p:nvPicPr>
          <p:cNvPr id="22" name="図 21"/>
          <p:cNvPicPr>
            <a:picLocks noChangeAspect="1"/>
          </p:cNvPicPr>
          <p:nvPr/>
        </p:nvPicPr>
        <p:blipFill rotWithShape="1">
          <a:blip r:embed="rId6" cstate="email">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a:ext>
            </a:extLst>
          </a:blip>
          <a:srcRect/>
          <a:stretch/>
        </p:blipFill>
        <p:spPr>
          <a:xfrm>
            <a:off x="1268332" y="2343433"/>
            <a:ext cx="5803828" cy="4401533"/>
          </a:xfrm>
          <a:prstGeom prst="rect">
            <a:avLst/>
          </a:prstGeom>
        </p:spPr>
      </p:pic>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37</a:t>
            </a:fld>
            <a:endParaRPr lang="ja-JP" altLang="en-US" dirty="0"/>
          </a:p>
        </p:txBody>
      </p:sp>
      <p:sp>
        <p:nvSpPr>
          <p:cNvPr id="16" name="正方形/長方形 15"/>
          <p:cNvSpPr/>
          <p:nvPr/>
        </p:nvSpPr>
        <p:spPr>
          <a:xfrm>
            <a:off x="7230600" y="5444953"/>
            <a:ext cx="4898850" cy="707886"/>
          </a:xfrm>
          <a:prstGeom prst="rect">
            <a:avLst/>
          </a:prstGeom>
        </p:spPr>
        <p:txBody>
          <a:bodyPr wrap="square">
            <a:spAutoFit/>
          </a:bodyPr>
          <a:lstStyle/>
          <a:p>
            <a:r>
              <a:rPr lang="ja-JP" altLang="en-US" sz="2000" dirty="0" smtClean="0">
                <a:latin typeface="UD デジタル 教科書体 N-B" panose="02020700000000000000" pitchFamily="17" charset="-128"/>
                <a:ea typeface="UD デジタル 教科書体 N-B" panose="02020700000000000000" pitchFamily="17" charset="-128"/>
              </a:rPr>
              <a:t>上</a:t>
            </a:r>
            <a:r>
              <a:rPr lang="ja-JP" altLang="ja-JP" sz="2000" dirty="0" smtClean="0">
                <a:latin typeface="UD デジタル 教科書体 N-B" panose="02020700000000000000" pitchFamily="17" charset="-128"/>
                <a:ea typeface="UD デジタル 教科書体 N-B" panose="02020700000000000000" pitchFamily="17" charset="-128"/>
              </a:rPr>
              <a:t>段</a:t>
            </a:r>
            <a:r>
              <a:rPr lang="en-US" altLang="ja-JP" sz="2000" dirty="0" smtClean="0">
                <a:latin typeface="UD デジタル 教科書体 N-B" panose="02020700000000000000" pitchFamily="17" charset="-128"/>
                <a:ea typeface="UD デジタル 教科書体 N-B" panose="02020700000000000000" pitchFamily="17" charset="-128"/>
              </a:rPr>
              <a:t> … </a:t>
            </a:r>
            <a:r>
              <a:rPr lang="ja-JP" altLang="en-US" sz="2000" dirty="0" smtClean="0">
                <a:latin typeface="UD デジタル 教科書体 N-B" panose="02020700000000000000" pitchFamily="17" charset="-128"/>
                <a:ea typeface="UD デジタル 教科書体 N-B" panose="02020700000000000000" pitchFamily="17" charset="-128"/>
              </a:rPr>
              <a:t>各教科</a:t>
            </a:r>
            <a:r>
              <a:rPr lang="ja-JP" altLang="en-US" sz="2000" dirty="0">
                <a:latin typeface="UD デジタル 教科書体 N-B" panose="02020700000000000000" pitchFamily="17" charset="-128"/>
                <a:ea typeface="UD デジタル 教科書体 N-B" panose="02020700000000000000" pitchFamily="17" charset="-128"/>
              </a:rPr>
              <a:t>の学習</a:t>
            </a:r>
            <a:r>
              <a:rPr lang="ja-JP" altLang="en-US" sz="2000" dirty="0" smtClean="0">
                <a:latin typeface="UD デジタル 教科書体 N-B" panose="02020700000000000000" pitchFamily="17" charset="-128"/>
                <a:ea typeface="UD デジタル 教科書体 N-B" panose="02020700000000000000" pitchFamily="17" charset="-128"/>
              </a:rPr>
              <a:t>過程</a:t>
            </a:r>
            <a:endParaRPr lang="en-US" altLang="ja-JP" sz="2000" dirty="0">
              <a:latin typeface="UD デジタル 教科書体 N-B" panose="02020700000000000000" pitchFamily="17" charset="-128"/>
              <a:ea typeface="UD デジタル 教科書体 N-B" panose="02020700000000000000" pitchFamily="17" charset="-128"/>
            </a:endParaRPr>
          </a:p>
          <a:p>
            <a:r>
              <a:rPr lang="ja-JP" altLang="en-US" sz="2000" dirty="0" smtClean="0">
                <a:latin typeface="UD デジタル 教科書体 N-B" panose="02020700000000000000" pitchFamily="17" charset="-128"/>
                <a:ea typeface="UD デジタル 教科書体 N-B" panose="02020700000000000000" pitchFamily="17" charset="-128"/>
              </a:rPr>
              <a:t>下段 </a:t>
            </a:r>
            <a:r>
              <a:rPr lang="en-US" altLang="ja-JP" sz="2000" dirty="0" smtClean="0">
                <a:latin typeface="UD デジタル 教科書体 N-B" panose="02020700000000000000" pitchFamily="17" charset="-128"/>
                <a:ea typeface="UD デジタル 教科書体 N-B" panose="02020700000000000000" pitchFamily="17" charset="-128"/>
              </a:rPr>
              <a:t>… </a:t>
            </a:r>
            <a:r>
              <a:rPr lang="ja-JP" altLang="en-US" sz="2000" dirty="0" smtClean="0">
                <a:latin typeface="UD デジタル 教科書体 N-B" panose="02020700000000000000" pitchFamily="17" charset="-128"/>
                <a:ea typeface="UD デジタル 教科書体 N-B" panose="02020700000000000000" pitchFamily="17" charset="-128"/>
              </a:rPr>
              <a:t>取り入れた場面</a:t>
            </a:r>
            <a:r>
              <a:rPr lang="ja-JP" altLang="en-US" sz="2000" dirty="0">
                <a:latin typeface="UD デジタル 教科書体 N-B" panose="02020700000000000000" pitchFamily="17" charset="-128"/>
                <a:ea typeface="UD デジタル 教科書体 N-B" panose="02020700000000000000" pitchFamily="17" charset="-128"/>
              </a:rPr>
              <a:t>の例</a:t>
            </a:r>
          </a:p>
        </p:txBody>
      </p:sp>
      <p:sp>
        <p:nvSpPr>
          <p:cNvPr id="17" name="正方形/長方形 16"/>
          <p:cNvSpPr/>
          <p:nvPr/>
        </p:nvSpPr>
        <p:spPr>
          <a:xfrm>
            <a:off x="7183590" y="5245132"/>
            <a:ext cx="3684630" cy="10955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322916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6310114" y="2711091"/>
            <a:ext cx="5157930" cy="3882195"/>
          </a:xfrm>
          <a:prstGeom prst="rect">
            <a:avLst/>
          </a:prstGeom>
          <a:ln>
            <a:solidFill>
              <a:schemeClr val="tx1"/>
            </a:solidFill>
          </a:ln>
        </p:spPr>
      </p:pic>
      <p:pic>
        <p:nvPicPr>
          <p:cNvPr id="5" name="図 4"/>
          <p:cNvPicPr>
            <a:picLocks noChangeAspect="1"/>
          </p:cNvPicPr>
          <p:nvPr/>
        </p:nvPicPr>
        <p:blipFill>
          <a:blip r:embed="rId4"/>
          <a:stretch>
            <a:fillRect/>
          </a:stretch>
        </p:blipFill>
        <p:spPr>
          <a:xfrm>
            <a:off x="949662" y="2710341"/>
            <a:ext cx="4623643" cy="3933324"/>
          </a:xfrm>
          <a:prstGeom prst="rect">
            <a:avLst/>
          </a:prstGeom>
          <a:ln>
            <a:solidFill>
              <a:schemeClr val="tx1"/>
            </a:solidFill>
          </a:ln>
        </p:spPr>
      </p:pic>
      <p:sp>
        <p:nvSpPr>
          <p:cNvPr id="10" name="タイトル 1"/>
          <p:cNvSpPr>
            <a:spLocks noGrp="1"/>
          </p:cNvSpPr>
          <p:nvPr>
            <p:ph type="title"/>
          </p:nvPr>
        </p:nvSpPr>
        <p:spPr>
          <a:xfrm>
            <a:off x="328489" y="184014"/>
            <a:ext cx="9949830" cy="1061490"/>
          </a:xfrm>
        </p:spPr>
        <p:txBody>
          <a:bodyPr>
            <a:normAutofit fontScale="90000"/>
          </a:bodyPr>
          <a:lstStyle/>
          <a:p>
            <a:r>
              <a:rPr lang="ja-JP" altLang="en-US" dirty="0" smtClean="0">
                <a:latin typeface="UD デジタル 教科書体 N-B" panose="02020700000000000000" pitchFamily="17" charset="-128"/>
                <a:ea typeface="UD デジタル 教科書体 N-B" panose="02020700000000000000" pitchFamily="17" charset="-128"/>
              </a:rPr>
              <a:t>令和５年度長期研修</a:t>
            </a:r>
            <a:r>
              <a:rPr lang="en-US" altLang="ja-JP" dirty="0" smtClean="0">
                <a:latin typeface="UD デジタル 教科書体 N-B" panose="02020700000000000000" pitchFamily="17" charset="-128"/>
                <a:ea typeface="UD デジタル 教科書体 N-B" panose="02020700000000000000" pitchFamily="17" charset="-128"/>
              </a:rPr>
              <a:t/>
            </a:r>
            <a:br>
              <a:rPr lang="en-US" altLang="ja-JP" dirty="0" smtClean="0">
                <a:latin typeface="UD デジタル 教科書体 N-B" panose="02020700000000000000" pitchFamily="17" charset="-128"/>
                <a:ea typeface="UD デジタル 教科書体 N-B" panose="02020700000000000000" pitchFamily="17" charset="-128"/>
              </a:rPr>
            </a:br>
            <a:r>
              <a:rPr lang="ja-JP" altLang="en-US" dirty="0" smtClean="0">
                <a:latin typeface="UD デジタル 教科書体 N-B" panose="02020700000000000000" pitchFamily="17" charset="-128"/>
                <a:ea typeface="UD デジタル 教科書体 N-B" panose="02020700000000000000" pitchFamily="17" charset="-128"/>
              </a:rPr>
              <a:t>探究的</a:t>
            </a:r>
            <a:r>
              <a:rPr lang="ja-JP" altLang="en-US" dirty="0">
                <a:latin typeface="UD デジタル 教科書体 N-B" panose="02020700000000000000" pitchFamily="17" charset="-128"/>
                <a:ea typeface="UD デジタル 教科書体 N-B" panose="02020700000000000000" pitchFamily="17" charset="-128"/>
              </a:rPr>
              <a:t>な学習研究</a:t>
            </a:r>
            <a:r>
              <a:rPr lang="ja-JP" altLang="en-US" dirty="0" smtClean="0">
                <a:latin typeface="UD デジタル 教科書体 N-B" panose="02020700000000000000" pitchFamily="17" charset="-128"/>
                <a:ea typeface="UD デジタル 教科書体 N-B" panose="02020700000000000000" pitchFamily="17" charset="-128"/>
              </a:rPr>
              <a:t>グループ研究成果物</a:t>
            </a:r>
            <a:endParaRPr kumimoji="1" lang="ja-JP" altLang="en-US" sz="2400" dirty="0">
              <a:latin typeface="UD デジタル 教科書体 N-B" panose="02020700000000000000" pitchFamily="17" charset="-128"/>
              <a:ea typeface="UD デジタル 教科書体 N-B" panose="02020700000000000000" pitchFamily="17" charset="-128"/>
            </a:endParaRPr>
          </a:p>
        </p:txBody>
      </p:sp>
      <p:sp>
        <p:nvSpPr>
          <p:cNvPr id="3" name="フッター プレースホルダー 2"/>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pic>
        <p:nvPicPr>
          <p:cNvPr id="20" name="図 1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36896" y="1276871"/>
            <a:ext cx="5223351" cy="1035195"/>
          </a:xfrm>
          <a:prstGeom prst="rect">
            <a:avLst/>
          </a:prstGeom>
        </p:spPr>
      </p:pic>
      <p:pic>
        <p:nvPicPr>
          <p:cNvPr id="12" name="図 1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452141" y="1237718"/>
            <a:ext cx="5612586" cy="1041721"/>
          </a:xfrm>
          <a:prstGeom prst="rect">
            <a:avLst/>
          </a:prstGeom>
        </p:spPr>
      </p:pic>
      <p:pic>
        <p:nvPicPr>
          <p:cNvPr id="13" name="図 12"/>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05918" y="1208982"/>
            <a:ext cx="1033379" cy="509286"/>
          </a:xfrm>
          <a:prstGeom prst="rect">
            <a:avLst/>
          </a:prstGeom>
        </p:spPr>
      </p:pic>
      <p:sp>
        <p:nvSpPr>
          <p:cNvPr id="35" name="角丸四角形 34"/>
          <p:cNvSpPr/>
          <p:nvPr/>
        </p:nvSpPr>
        <p:spPr>
          <a:xfrm>
            <a:off x="6523561" y="1573869"/>
            <a:ext cx="2320188" cy="662853"/>
          </a:xfrm>
          <a:prstGeom prst="roundRect">
            <a:avLst>
              <a:gd name="adj" fmla="val 7917"/>
            </a:avLst>
          </a:prstGeom>
          <a:solidFill>
            <a:srgbClr val="FF0000">
              <a:alpha val="2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6" name="テキスト ボックス 15"/>
          <p:cNvSpPr txBox="1"/>
          <p:nvPr/>
        </p:nvSpPr>
        <p:spPr>
          <a:xfrm>
            <a:off x="1928402" y="2230844"/>
            <a:ext cx="2563143" cy="523220"/>
          </a:xfrm>
          <a:prstGeom prst="rect">
            <a:avLst/>
          </a:prstGeom>
          <a:noFill/>
        </p:spPr>
        <p:txBody>
          <a:bodyPr wrap="square" rtlCol="0">
            <a:spAutoFit/>
          </a:bodyPr>
          <a:lstStyle/>
          <a:p>
            <a:pPr algn="ctr"/>
            <a:r>
              <a:rPr lang="ja-JP" altLang="en-US" sz="2800" b="1" dirty="0" smtClean="0">
                <a:latin typeface="BIZ UDPゴシック" panose="020B0400000000000000" pitchFamily="50" charset="-128"/>
                <a:ea typeface="BIZ UDPゴシック" panose="020B0400000000000000" pitchFamily="50" charset="-128"/>
              </a:rPr>
              <a:t>単元計画</a:t>
            </a:r>
            <a:endParaRPr lang="en-US" altLang="ja-JP" sz="2800" b="1" dirty="0">
              <a:latin typeface="BIZ UDPゴシック" panose="020B0400000000000000" pitchFamily="50" charset="-128"/>
              <a:ea typeface="BIZ UDPゴシック" panose="020B0400000000000000" pitchFamily="50" charset="-128"/>
            </a:endParaRPr>
          </a:p>
        </p:txBody>
      </p:sp>
      <p:sp>
        <p:nvSpPr>
          <p:cNvPr id="17" name="テキスト ボックス 16"/>
          <p:cNvSpPr txBox="1"/>
          <p:nvPr/>
        </p:nvSpPr>
        <p:spPr>
          <a:xfrm>
            <a:off x="7523358" y="2233890"/>
            <a:ext cx="2526616" cy="523220"/>
          </a:xfrm>
          <a:prstGeom prst="rect">
            <a:avLst/>
          </a:prstGeom>
          <a:noFill/>
        </p:spPr>
        <p:txBody>
          <a:bodyPr wrap="square" rtlCol="0">
            <a:spAutoFit/>
          </a:bodyPr>
          <a:lstStyle/>
          <a:p>
            <a:pPr algn="ctr"/>
            <a:r>
              <a:rPr lang="ja-JP" altLang="en-US" sz="2800" b="1" dirty="0" smtClean="0">
                <a:latin typeface="BIZ UDPゴシック" panose="020B0400000000000000" pitchFamily="50" charset="-128"/>
                <a:ea typeface="BIZ UDPゴシック" panose="020B0400000000000000" pitchFamily="50" charset="-128"/>
              </a:rPr>
              <a:t>学習</a:t>
            </a:r>
            <a:r>
              <a:rPr lang="ja-JP" altLang="en-US" sz="2800" b="1" dirty="0">
                <a:latin typeface="BIZ UDPゴシック" panose="020B0400000000000000" pitchFamily="50" charset="-128"/>
                <a:ea typeface="BIZ UDPゴシック" panose="020B0400000000000000" pitchFamily="50" charset="-128"/>
              </a:rPr>
              <a:t>指導</a:t>
            </a:r>
            <a:r>
              <a:rPr lang="ja-JP" altLang="en-US" sz="2800" b="1" dirty="0" smtClean="0">
                <a:latin typeface="BIZ UDPゴシック" panose="020B0400000000000000" pitchFamily="50" charset="-128"/>
                <a:ea typeface="BIZ UDPゴシック" panose="020B0400000000000000" pitchFamily="50" charset="-128"/>
              </a:rPr>
              <a:t>案</a:t>
            </a:r>
            <a:endParaRPr lang="en-US" altLang="ja-JP" sz="2800" b="1" dirty="0">
              <a:latin typeface="BIZ UDPゴシック" panose="020B0400000000000000" pitchFamily="50" charset="-128"/>
              <a:ea typeface="BIZ UDP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38</a:t>
            </a:fld>
            <a:endParaRPr lang="ja-JP" altLang="en-US" dirty="0"/>
          </a:p>
        </p:txBody>
      </p:sp>
    </p:spTree>
    <p:extLst>
      <p:ext uri="{BB962C8B-B14F-4D97-AF65-F5344CB8AC3E}">
        <p14:creationId xmlns:p14="http://schemas.microsoft.com/office/powerpoint/2010/main" val="5473662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6281976" y="2700713"/>
            <a:ext cx="5546161" cy="3853946"/>
          </a:xfrm>
          <a:prstGeom prst="rect">
            <a:avLst/>
          </a:prstGeom>
          <a:ln w="12700">
            <a:solidFill>
              <a:schemeClr val="tx1"/>
            </a:solidFill>
          </a:ln>
        </p:spPr>
      </p:pic>
      <p:pic>
        <p:nvPicPr>
          <p:cNvPr id="4" name="図 3"/>
          <p:cNvPicPr>
            <a:picLocks noChangeAspect="1"/>
          </p:cNvPicPr>
          <p:nvPr/>
        </p:nvPicPr>
        <p:blipFill>
          <a:blip r:embed="rId4"/>
          <a:stretch>
            <a:fillRect/>
          </a:stretch>
        </p:blipFill>
        <p:spPr>
          <a:xfrm>
            <a:off x="442647" y="2736133"/>
            <a:ext cx="5546161" cy="3825102"/>
          </a:xfrm>
          <a:prstGeom prst="rect">
            <a:avLst/>
          </a:prstGeom>
          <a:ln w="12700">
            <a:solidFill>
              <a:schemeClr val="tx1"/>
            </a:solidFill>
          </a:ln>
        </p:spPr>
      </p:pic>
      <p:sp>
        <p:nvSpPr>
          <p:cNvPr id="10" name="タイトル 1"/>
          <p:cNvSpPr>
            <a:spLocks noGrp="1"/>
          </p:cNvSpPr>
          <p:nvPr>
            <p:ph type="title"/>
          </p:nvPr>
        </p:nvSpPr>
        <p:spPr>
          <a:xfrm>
            <a:off x="328489" y="184014"/>
            <a:ext cx="9949830" cy="1061490"/>
          </a:xfrm>
        </p:spPr>
        <p:txBody>
          <a:bodyPr>
            <a:normAutofit fontScale="90000"/>
          </a:bodyPr>
          <a:lstStyle/>
          <a:p>
            <a:r>
              <a:rPr lang="ja-JP" altLang="en-US" dirty="0" smtClean="0">
                <a:latin typeface="UD デジタル 教科書体 N-B" panose="02020700000000000000" pitchFamily="17" charset="-128"/>
                <a:ea typeface="UD デジタル 教科書体 N-B" panose="02020700000000000000" pitchFamily="17" charset="-128"/>
              </a:rPr>
              <a:t>令和５年度長期研修</a:t>
            </a:r>
            <a:r>
              <a:rPr lang="en-US" altLang="ja-JP" dirty="0" smtClean="0">
                <a:latin typeface="UD デジタル 教科書体 N-B" panose="02020700000000000000" pitchFamily="17" charset="-128"/>
                <a:ea typeface="UD デジタル 教科書体 N-B" panose="02020700000000000000" pitchFamily="17" charset="-128"/>
              </a:rPr>
              <a:t/>
            </a:r>
            <a:br>
              <a:rPr lang="en-US" altLang="ja-JP" dirty="0" smtClean="0">
                <a:latin typeface="UD デジタル 教科書体 N-B" panose="02020700000000000000" pitchFamily="17" charset="-128"/>
                <a:ea typeface="UD デジタル 教科書体 N-B" panose="02020700000000000000" pitchFamily="17" charset="-128"/>
              </a:rPr>
            </a:br>
            <a:r>
              <a:rPr lang="ja-JP" altLang="en-US" dirty="0" smtClean="0">
                <a:latin typeface="UD デジタル 教科書体 N-B" panose="02020700000000000000" pitchFamily="17" charset="-128"/>
                <a:ea typeface="UD デジタル 教科書体 N-B" panose="02020700000000000000" pitchFamily="17" charset="-128"/>
              </a:rPr>
              <a:t>探究的</a:t>
            </a:r>
            <a:r>
              <a:rPr lang="ja-JP" altLang="en-US" dirty="0">
                <a:latin typeface="UD デジタル 教科書体 N-B" panose="02020700000000000000" pitchFamily="17" charset="-128"/>
                <a:ea typeface="UD デジタル 教科書体 N-B" panose="02020700000000000000" pitchFamily="17" charset="-128"/>
              </a:rPr>
              <a:t>な学習研究</a:t>
            </a:r>
            <a:r>
              <a:rPr lang="ja-JP" altLang="en-US" dirty="0" smtClean="0">
                <a:latin typeface="UD デジタル 教科書体 N-B" panose="02020700000000000000" pitchFamily="17" charset="-128"/>
                <a:ea typeface="UD デジタル 教科書体 N-B" panose="02020700000000000000" pitchFamily="17" charset="-128"/>
              </a:rPr>
              <a:t>グループ研究成果物</a:t>
            </a:r>
            <a:endParaRPr kumimoji="1" lang="ja-JP" altLang="en-US" sz="2400" dirty="0">
              <a:latin typeface="UD デジタル 教科書体 N-B" panose="02020700000000000000" pitchFamily="17" charset="-128"/>
              <a:ea typeface="UD デジタル 教科書体 N-B" panose="02020700000000000000" pitchFamily="17" charset="-128"/>
            </a:endParaRPr>
          </a:p>
        </p:txBody>
      </p:sp>
      <p:sp>
        <p:nvSpPr>
          <p:cNvPr id="3" name="フッター プレースホルダー 2"/>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pic>
        <p:nvPicPr>
          <p:cNvPr id="20" name="図 1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36896" y="1276871"/>
            <a:ext cx="5223351" cy="1035195"/>
          </a:xfrm>
          <a:prstGeom prst="rect">
            <a:avLst/>
          </a:prstGeom>
        </p:spPr>
      </p:pic>
      <p:pic>
        <p:nvPicPr>
          <p:cNvPr id="12" name="図 1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452141" y="1237718"/>
            <a:ext cx="5612586" cy="1041721"/>
          </a:xfrm>
          <a:prstGeom prst="rect">
            <a:avLst/>
          </a:prstGeom>
        </p:spPr>
      </p:pic>
      <p:pic>
        <p:nvPicPr>
          <p:cNvPr id="13" name="図 12"/>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05918" y="1208982"/>
            <a:ext cx="1033379" cy="509286"/>
          </a:xfrm>
          <a:prstGeom prst="rect">
            <a:avLst/>
          </a:prstGeom>
        </p:spPr>
      </p:pic>
      <p:sp>
        <p:nvSpPr>
          <p:cNvPr id="35" name="角丸四角形 34"/>
          <p:cNvSpPr/>
          <p:nvPr/>
        </p:nvSpPr>
        <p:spPr>
          <a:xfrm>
            <a:off x="9567554" y="1573869"/>
            <a:ext cx="2320188" cy="662853"/>
          </a:xfrm>
          <a:prstGeom prst="roundRect">
            <a:avLst>
              <a:gd name="adj" fmla="val 7917"/>
            </a:avLst>
          </a:prstGeom>
          <a:solidFill>
            <a:srgbClr val="FF0000">
              <a:alpha val="2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8" name="テキスト ボックス 17"/>
          <p:cNvSpPr txBox="1"/>
          <p:nvPr/>
        </p:nvSpPr>
        <p:spPr>
          <a:xfrm>
            <a:off x="894855" y="2241999"/>
            <a:ext cx="4517465" cy="523220"/>
          </a:xfrm>
          <a:prstGeom prst="rect">
            <a:avLst/>
          </a:prstGeom>
          <a:noFill/>
        </p:spPr>
        <p:txBody>
          <a:bodyPr wrap="square" rtlCol="0">
            <a:spAutoFit/>
          </a:bodyPr>
          <a:lstStyle/>
          <a:p>
            <a:pPr algn="ctr"/>
            <a:r>
              <a:rPr lang="ja-JP" altLang="en-US" sz="2800" b="1" dirty="0" smtClean="0">
                <a:latin typeface="BIZ UDPゴシック" panose="020B0400000000000000" pitchFamily="50" charset="-128"/>
                <a:ea typeface="BIZ UDPゴシック" panose="020B0400000000000000" pitchFamily="50" charset="-128"/>
              </a:rPr>
              <a:t>探究</a:t>
            </a:r>
            <a:r>
              <a:rPr lang="en-US" altLang="ja-JP" sz="2800" b="1" dirty="0" smtClean="0">
                <a:latin typeface="BIZ UDPゴシック" panose="020B0400000000000000" pitchFamily="50" charset="-128"/>
                <a:ea typeface="BIZ UDPゴシック" panose="020B0400000000000000" pitchFamily="50" charset="-128"/>
              </a:rPr>
              <a:t>BEFORE</a:t>
            </a:r>
            <a:r>
              <a:rPr lang="ja-JP" altLang="en-US" sz="2800" b="1" dirty="0">
                <a:latin typeface="BIZ UDPゴシック" panose="020B0400000000000000" pitchFamily="50" charset="-128"/>
                <a:ea typeface="BIZ UDPゴシック" panose="020B0400000000000000" pitchFamily="50" charset="-128"/>
              </a:rPr>
              <a:t>→</a:t>
            </a:r>
            <a:r>
              <a:rPr lang="en-US" altLang="ja-JP" sz="2800" b="1" dirty="0" smtClean="0">
                <a:latin typeface="BIZ UDPゴシック" panose="020B0400000000000000" pitchFamily="50" charset="-128"/>
                <a:ea typeface="BIZ UDPゴシック" panose="020B0400000000000000" pitchFamily="50" charset="-128"/>
              </a:rPr>
              <a:t>AFTER</a:t>
            </a:r>
            <a:endParaRPr lang="en-US" altLang="ja-JP" sz="2800" b="1" dirty="0">
              <a:latin typeface="BIZ UDPゴシック" panose="020B0400000000000000" pitchFamily="50" charset="-128"/>
              <a:ea typeface="BIZ UDP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39</a:t>
            </a:fld>
            <a:endParaRPr lang="ja-JP" altLang="en-US" dirty="0"/>
          </a:p>
        </p:txBody>
      </p:sp>
    </p:spTree>
    <p:extLst>
      <p:ext uri="{BB962C8B-B14F-4D97-AF65-F5344CB8AC3E}">
        <p14:creationId xmlns:p14="http://schemas.microsoft.com/office/powerpoint/2010/main" val="2880896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3"/>
          <p:cNvSpPr>
            <a:spLocks noGrp="1"/>
          </p:cNvSpPr>
          <p:nvPr>
            <p:ph type="title"/>
          </p:nvPr>
        </p:nvSpPr>
        <p:spPr>
          <a:xfrm>
            <a:off x="677334" y="575166"/>
            <a:ext cx="4831926" cy="683172"/>
          </a:xfrm>
        </p:spPr>
        <p:txBody>
          <a:bodyPr>
            <a:noAutofit/>
          </a:bodyPr>
          <a:lstStyle/>
          <a:p>
            <a:r>
              <a:rPr kumimoji="1" lang="ja-JP" altLang="en-US" sz="4000" dirty="0">
                <a:latin typeface="UD デジタル 教科書体 N-B" panose="02020700000000000000" pitchFamily="17" charset="-128"/>
                <a:ea typeface="UD デジタル 教科書体 N-B" panose="02020700000000000000" pitchFamily="17" charset="-128"/>
              </a:rPr>
              <a:t>研修会の流れ</a:t>
            </a:r>
          </a:p>
        </p:txBody>
      </p:sp>
      <p:sp>
        <p:nvSpPr>
          <p:cNvPr id="5" name="コンテンツ プレースホルダー 4"/>
          <p:cNvSpPr txBox="1">
            <a:spLocks/>
          </p:cNvSpPr>
          <p:nvPr/>
        </p:nvSpPr>
        <p:spPr>
          <a:xfrm>
            <a:off x="1709843" y="1292773"/>
            <a:ext cx="9643957" cy="55652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nSpc>
                <a:spcPct val="100000"/>
              </a:lnSpc>
            </a:pPr>
            <a:r>
              <a:rPr lang="ja-JP" altLang="en-US" sz="3600" b="1" dirty="0">
                <a:solidFill>
                  <a:schemeClr val="tx1"/>
                </a:solidFill>
                <a:latin typeface="UD デジタル 教科書体 N-B" panose="02020700000000000000" pitchFamily="17" charset="-128"/>
                <a:ea typeface="UD デジタル 教科書体 N-B" panose="02020700000000000000" pitchFamily="17" charset="-128"/>
              </a:rPr>
              <a:t>１．オリエンテーション</a:t>
            </a:r>
            <a:endParaRPr lang="en-US" altLang="ja-JP" sz="3600" b="1" dirty="0">
              <a:solidFill>
                <a:schemeClr val="tx1"/>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tx1"/>
                </a:solidFill>
                <a:latin typeface="UD デジタル 教科書体 N-B" panose="02020700000000000000" pitchFamily="17" charset="-128"/>
                <a:ea typeface="UD デジタル 教科書体 N-B" panose="02020700000000000000" pitchFamily="17" charset="-128"/>
              </a:rPr>
              <a:t>　　</a:t>
            </a: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a:t>
            </a:r>
            <a:r>
              <a:rPr lang="ja-JP" altLang="en-US" sz="3600" b="1" dirty="0">
                <a:solidFill>
                  <a:schemeClr val="tx1"/>
                </a:solidFill>
                <a:latin typeface="UD デジタル 教科書体 N-B" panose="02020700000000000000" pitchFamily="17" charset="-128"/>
                <a:ea typeface="UD デジタル 教科書体 N-B" panose="02020700000000000000" pitchFamily="17" charset="-128"/>
              </a:rPr>
              <a:t>各教科における探究的な学習</a:t>
            </a: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２．ワークショップ</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①　授業づくりの進め方</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②　探究の過程を取り入れた授業づくり</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３．コンプリ－ション</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a:t>
            </a:r>
            <a:r>
              <a:rPr lang="ja-JP" altLang="en-US" sz="3600" b="1" dirty="0" smtClean="0">
                <a:solidFill>
                  <a:schemeClr val="bg1">
                    <a:lumMod val="75000"/>
                  </a:schemeClr>
                </a:solidFill>
                <a:latin typeface="UD デジタル 教科書体 N-B" panose="02020700000000000000" pitchFamily="17" charset="-128"/>
                <a:ea typeface="UD デジタル 教科書体 N-B" panose="02020700000000000000" pitchFamily="17" charset="-128"/>
              </a:rPr>
              <a:t>　まとめ</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latin typeface="UD デジタル 教科書体 N-B" panose="02020700000000000000" pitchFamily="17" charset="-128"/>
                <a:ea typeface="UD デジタル 教科書体 N-B" panose="02020700000000000000" pitchFamily="17" charset="-128"/>
              </a:rPr>
              <a:t>　</a:t>
            </a:r>
          </a:p>
        </p:txBody>
      </p:sp>
      <p:sp>
        <p:nvSpPr>
          <p:cNvPr id="4" name="フッター プレースホルダー 3"/>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kumimoji="1" lang="ja-JP" altLang="en-US" smtClean="0"/>
              <a:t>4</a:t>
            </a:fld>
            <a:endParaRPr kumimoji="1" lang="ja-JP" altLang="en-US"/>
          </a:p>
        </p:txBody>
      </p:sp>
    </p:spTree>
    <p:extLst>
      <p:ext uri="{BB962C8B-B14F-4D97-AF65-F5344CB8AC3E}">
        <p14:creationId xmlns:p14="http://schemas.microsoft.com/office/powerpoint/2010/main" val="5883060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740680" y="2793788"/>
            <a:ext cx="5107154" cy="3780141"/>
          </a:xfrm>
          <a:prstGeom prst="rect">
            <a:avLst/>
          </a:prstGeom>
          <a:ln>
            <a:solidFill>
              <a:schemeClr val="tx1"/>
            </a:solidFill>
          </a:ln>
        </p:spPr>
      </p:pic>
      <p:sp>
        <p:nvSpPr>
          <p:cNvPr id="10" name="タイトル 1"/>
          <p:cNvSpPr>
            <a:spLocks noGrp="1"/>
          </p:cNvSpPr>
          <p:nvPr>
            <p:ph type="title"/>
          </p:nvPr>
        </p:nvSpPr>
        <p:spPr>
          <a:xfrm>
            <a:off x="328489" y="184014"/>
            <a:ext cx="9949830" cy="1061490"/>
          </a:xfrm>
        </p:spPr>
        <p:txBody>
          <a:bodyPr>
            <a:normAutofit fontScale="90000"/>
          </a:bodyPr>
          <a:lstStyle/>
          <a:p>
            <a:r>
              <a:rPr lang="ja-JP" altLang="en-US" dirty="0" smtClean="0">
                <a:latin typeface="UD デジタル 教科書体 N-B" panose="02020700000000000000" pitchFamily="17" charset="-128"/>
                <a:ea typeface="UD デジタル 教科書体 N-B" panose="02020700000000000000" pitchFamily="17" charset="-128"/>
              </a:rPr>
              <a:t>令和５年度長期研修</a:t>
            </a:r>
            <a:r>
              <a:rPr lang="en-US" altLang="ja-JP" dirty="0" smtClean="0">
                <a:latin typeface="UD デジタル 教科書体 N-B" panose="02020700000000000000" pitchFamily="17" charset="-128"/>
                <a:ea typeface="UD デジタル 教科書体 N-B" panose="02020700000000000000" pitchFamily="17" charset="-128"/>
              </a:rPr>
              <a:t/>
            </a:r>
            <a:br>
              <a:rPr lang="en-US" altLang="ja-JP" dirty="0" smtClean="0">
                <a:latin typeface="UD デジタル 教科書体 N-B" panose="02020700000000000000" pitchFamily="17" charset="-128"/>
                <a:ea typeface="UD デジタル 教科書体 N-B" panose="02020700000000000000" pitchFamily="17" charset="-128"/>
              </a:rPr>
            </a:br>
            <a:r>
              <a:rPr lang="ja-JP" altLang="en-US" dirty="0" smtClean="0">
                <a:latin typeface="UD デジタル 教科書体 N-B" panose="02020700000000000000" pitchFamily="17" charset="-128"/>
                <a:ea typeface="UD デジタル 教科書体 N-B" panose="02020700000000000000" pitchFamily="17" charset="-128"/>
              </a:rPr>
              <a:t>探究的</a:t>
            </a:r>
            <a:r>
              <a:rPr lang="ja-JP" altLang="en-US" dirty="0">
                <a:latin typeface="UD デジタル 教科書体 N-B" panose="02020700000000000000" pitchFamily="17" charset="-128"/>
                <a:ea typeface="UD デジタル 教科書体 N-B" panose="02020700000000000000" pitchFamily="17" charset="-128"/>
              </a:rPr>
              <a:t>な学習研究</a:t>
            </a:r>
            <a:r>
              <a:rPr lang="ja-JP" altLang="en-US" dirty="0" smtClean="0">
                <a:latin typeface="UD デジタル 教科書体 N-B" panose="02020700000000000000" pitchFamily="17" charset="-128"/>
                <a:ea typeface="UD デジタル 教科書体 N-B" panose="02020700000000000000" pitchFamily="17" charset="-128"/>
              </a:rPr>
              <a:t>グループ研究成果物</a:t>
            </a:r>
            <a:endParaRPr kumimoji="1" lang="ja-JP" altLang="en-US" sz="2400" dirty="0">
              <a:latin typeface="UD デジタル 教科書体 N-B" panose="02020700000000000000" pitchFamily="17" charset="-128"/>
              <a:ea typeface="UD デジタル 教科書体 N-B" panose="02020700000000000000" pitchFamily="17" charset="-128"/>
            </a:endParaRPr>
          </a:p>
        </p:txBody>
      </p:sp>
      <p:sp>
        <p:nvSpPr>
          <p:cNvPr id="3" name="フッター プレースホルダー 2"/>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pic>
        <p:nvPicPr>
          <p:cNvPr id="20" name="図 1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6896" y="1276871"/>
            <a:ext cx="5223351" cy="1035195"/>
          </a:xfrm>
          <a:prstGeom prst="rect">
            <a:avLst/>
          </a:prstGeom>
        </p:spPr>
      </p:pic>
      <p:grpSp>
        <p:nvGrpSpPr>
          <p:cNvPr id="11" name="グループ化 10"/>
          <p:cNvGrpSpPr/>
          <p:nvPr/>
        </p:nvGrpSpPr>
        <p:grpSpPr>
          <a:xfrm>
            <a:off x="6448525" y="1251265"/>
            <a:ext cx="5612586" cy="1047773"/>
            <a:chOff x="6436310" y="1931090"/>
            <a:chExt cx="5612586" cy="1047773"/>
          </a:xfrm>
        </p:grpSpPr>
        <p:pic>
          <p:nvPicPr>
            <p:cNvPr id="14" name="図 1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436310" y="1931090"/>
              <a:ext cx="5612586" cy="187270"/>
            </a:xfrm>
            <a:prstGeom prst="rect">
              <a:avLst/>
            </a:prstGeom>
          </p:spPr>
        </p:pic>
        <p:pic>
          <p:nvPicPr>
            <p:cNvPr id="15" name="図 14"/>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436310" y="2116832"/>
              <a:ext cx="5612586" cy="862031"/>
            </a:xfrm>
            <a:prstGeom prst="rect">
              <a:avLst/>
            </a:prstGeom>
          </p:spPr>
        </p:pic>
      </p:grpSp>
      <p:pic>
        <p:nvPicPr>
          <p:cNvPr id="16" name="図 15"/>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07552" y="1235293"/>
            <a:ext cx="1033379" cy="453190"/>
          </a:xfrm>
          <a:prstGeom prst="rect">
            <a:avLst/>
          </a:prstGeom>
        </p:spPr>
      </p:pic>
      <p:sp>
        <p:nvSpPr>
          <p:cNvPr id="35" name="角丸四角形 34"/>
          <p:cNvSpPr/>
          <p:nvPr/>
        </p:nvSpPr>
        <p:spPr>
          <a:xfrm>
            <a:off x="6547623" y="1573869"/>
            <a:ext cx="2320188" cy="662853"/>
          </a:xfrm>
          <a:prstGeom prst="roundRect">
            <a:avLst>
              <a:gd name="adj" fmla="val 7917"/>
            </a:avLst>
          </a:prstGeom>
          <a:solidFill>
            <a:srgbClr val="FF0000">
              <a:alpha val="2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pic>
        <p:nvPicPr>
          <p:cNvPr id="17" name="図 16"/>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9451764" y="4804611"/>
            <a:ext cx="2057428" cy="1723382"/>
          </a:xfrm>
          <a:prstGeom prst="rect">
            <a:avLst/>
          </a:prstGeom>
          <a:ln>
            <a:solidFill>
              <a:schemeClr val="tx1"/>
            </a:solidFill>
          </a:ln>
        </p:spPr>
      </p:pic>
      <p:pic>
        <p:nvPicPr>
          <p:cNvPr id="22" name="図 2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159457" y="2793789"/>
            <a:ext cx="2980683" cy="3734942"/>
          </a:xfrm>
          <a:prstGeom prst="rect">
            <a:avLst/>
          </a:prstGeom>
          <a:ln>
            <a:solidFill>
              <a:schemeClr val="tx1"/>
            </a:solidFill>
          </a:ln>
        </p:spPr>
      </p:pic>
      <p:pic>
        <p:nvPicPr>
          <p:cNvPr id="24" name="図 2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440189" y="2815911"/>
            <a:ext cx="2082180" cy="1668636"/>
          </a:xfrm>
          <a:prstGeom prst="rect">
            <a:avLst/>
          </a:prstGeom>
          <a:ln>
            <a:solidFill>
              <a:schemeClr val="tx1"/>
            </a:solidFill>
          </a:ln>
        </p:spPr>
      </p:pic>
      <p:sp>
        <p:nvSpPr>
          <p:cNvPr id="25" name="テキスト ボックス 24"/>
          <p:cNvSpPr txBox="1"/>
          <p:nvPr/>
        </p:nvSpPr>
        <p:spPr>
          <a:xfrm>
            <a:off x="2151057" y="2471925"/>
            <a:ext cx="2297971" cy="400110"/>
          </a:xfrm>
          <a:prstGeom prst="rect">
            <a:avLst/>
          </a:prstGeom>
          <a:noFill/>
        </p:spPr>
        <p:txBody>
          <a:bodyPr wrap="square" rtlCol="0">
            <a:spAutoFit/>
          </a:bodyPr>
          <a:lstStyle/>
          <a:p>
            <a:pPr algn="ctr"/>
            <a:r>
              <a:rPr lang="en-US" altLang="ja-JP" sz="2000" b="1" dirty="0" smtClean="0">
                <a:latin typeface="UD デジタル 教科書体 N-R" panose="02020400000000000000" pitchFamily="17" charset="-128"/>
                <a:ea typeface="UD デジタル 教科書体 N-R" panose="02020400000000000000" pitchFamily="17" charset="-128"/>
              </a:rPr>
              <a:t>【</a:t>
            </a:r>
            <a:r>
              <a:rPr lang="ja-JP" altLang="en-US" sz="2000" b="1" dirty="0" smtClean="0">
                <a:latin typeface="UD デジタル 教科書体 N-R" panose="02020400000000000000" pitchFamily="17" charset="-128"/>
                <a:ea typeface="UD デジタル 教科書体 N-R" panose="02020400000000000000" pitchFamily="17" charset="-128"/>
              </a:rPr>
              <a:t>学習</a:t>
            </a:r>
            <a:r>
              <a:rPr lang="ja-JP" altLang="en-US" sz="2000" b="1" dirty="0">
                <a:latin typeface="UD デジタル 教科書体 N-R" panose="02020400000000000000" pitchFamily="17" charset="-128"/>
                <a:ea typeface="UD デジタル 教科書体 N-R" panose="02020400000000000000" pitchFamily="17" charset="-128"/>
              </a:rPr>
              <a:t>指導</a:t>
            </a:r>
            <a:r>
              <a:rPr lang="ja-JP" altLang="en-US" sz="2000" b="1" dirty="0" smtClean="0">
                <a:latin typeface="UD デジタル 教科書体 N-R" panose="02020400000000000000" pitchFamily="17" charset="-128"/>
                <a:ea typeface="UD デジタル 教科書体 N-R" panose="02020400000000000000" pitchFamily="17" charset="-128"/>
              </a:rPr>
              <a:t>案</a:t>
            </a:r>
            <a:r>
              <a:rPr lang="en-US" altLang="ja-JP" sz="2000" b="1" dirty="0" smtClean="0">
                <a:latin typeface="UD デジタル 教科書体 N-R" panose="02020400000000000000" pitchFamily="17" charset="-128"/>
                <a:ea typeface="UD デジタル 教科書体 N-R" panose="02020400000000000000" pitchFamily="17" charset="-128"/>
              </a:rPr>
              <a:t>】</a:t>
            </a:r>
            <a:endParaRPr lang="en-US" altLang="ja-JP" sz="2000" b="1" dirty="0">
              <a:latin typeface="UD デジタル 教科書体 N-R" panose="02020400000000000000" pitchFamily="17" charset="-128"/>
              <a:ea typeface="UD デジタル 教科書体 N-R" panose="02020400000000000000" pitchFamily="17" charset="-128"/>
            </a:endParaRPr>
          </a:p>
        </p:txBody>
      </p:sp>
      <p:sp>
        <p:nvSpPr>
          <p:cNvPr id="26" name="テキスト ボックス 25"/>
          <p:cNvSpPr txBox="1"/>
          <p:nvPr/>
        </p:nvSpPr>
        <p:spPr>
          <a:xfrm>
            <a:off x="6500813" y="2468452"/>
            <a:ext cx="2297971" cy="400110"/>
          </a:xfrm>
          <a:prstGeom prst="rect">
            <a:avLst/>
          </a:prstGeom>
          <a:noFill/>
        </p:spPr>
        <p:txBody>
          <a:bodyPr wrap="square" rtlCol="0">
            <a:spAutoFit/>
          </a:bodyPr>
          <a:lstStyle/>
          <a:p>
            <a:pPr algn="ctr"/>
            <a:r>
              <a:rPr lang="en-US" altLang="ja-JP" sz="2000" b="1" dirty="0" smtClean="0">
                <a:latin typeface="UD デジタル 教科書体 N-R" panose="02020400000000000000" pitchFamily="17" charset="-128"/>
                <a:ea typeface="UD デジタル 教科書体 N-R" panose="02020400000000000000" pitchFamily="17" charset="-128"/>
              </a:rPr>
              <a:t>【</a:t>
            </a:r>
            <a:r>
              <a:rPr lang="ja-JP" altLang="en-US" sz="2000" b="1" dirty="0" smtClean="0">
                <a:latin typeface="UD デジタル 教科書体 N-R" panose="02020400000000000000" pitchFamily="17" charset="-128"/>
                <a:ea typeface="UD デジタル 教科書体 N-R" panose="02020400000000000000" pitchFamily="17" charset="-128"/>
              </a:rPr>
              <a:t>ワークシート</a:t>
            </a:r>
            <a:r>
              <a:rPr lang="en-US" altLang="ja-JP" sz="2000" b="1" dirty="0" smtClean="0">
                <a:latin typeface="UD デジタル 教科書体 N-R" panose="02020400000000000000" pitchFamily="17" charset="-128"/>
                <a:ea typeface="UD デジタル 教科書体 N-R" panose="02020400000000000000" pitchFamily="17" charset="-128"/>
              </a:rPr>
              <a:t>】</a:t>
            </a:r>
            <a:endParaRPr lang="en-US" altLang="ja-JP" sz="2000" b="1" dirty="0">
              <a:latin typeface="UD デジタル 教科書体 N-R" panose="02020400000000000000" pitchFamily="17" charset="-128"/>
              <a:ea typeface="UD デジタル 教科書体 N-R" panose="02020400000000000000" pitchFamily="17" charset="-128"/>
            </a:endParaRPr>
          </a:p>
        </p:txBody>
      </p:sp>
      <p:sp>
        <p:nvSpPr>
          <p:cNvPr id="27" name="テキスト ボックス 26"/>
          <p:cNvSpPr txBox="1"/>
          <p:nvPr/>
        </p:nvSpPr>
        <p:spPr>
          <a:xfrm>
            <a:off x="9338463" y="2471925"/>
            <a:ext cx="2297971" cy="400110"/>
          </a:xfrm>
          <a:prstGeom prst="rect">
            <a:avLst/>
          </a:prstGeom>
          <a:noFill/>
        </p:spPr>
        <p:txBody>
          <a:bodyPr wrap="square" rtlCol="0">
            <a:spAutoFit/>
          </a:bodyPr>
          <a:lstStyle/>
          <a:p>
            <a:pPr algn="ctr"/>
            <a:r>
              <a:rPr lang="en-US" altLang="ja-JP" sz="2000" b="1" dirty="0" smtClean="0">
                <a:latin typeface="UD デジタル 教科書体 N-R" panose="02020400000000000000" pitchFamily="17" charset="-128"/>
                <a:ea typeface="UD デジタル 教科書体 N-R" panose="02020400000000000000" pitchFamily="17" charset="-128"/>
              </a:rPr>
              <a:t>【</a:t>
            </a:r>
            <a:r>
              <a:rPr lang="ja-JP" altLang="en-US" sz="2000" b="1" dirty="0" smtClean="0">
                <a:latin typeface="UD デジタル 教科書体 N-R" panose="02020400000000000000" pitchFamily="17" charset="-128"/>
                <a:ea typeface="UD デジタル 教科書体 N-R" panose="02020400000000000000" pitchFamily="17" charset="-128"/>
              </a:rPr>
              <a:t>授業の様子</a:t>
            </a:r>
            <a:r>
              <a:rPr lang="en-US" altLang="ja-JP" sz="2000" b="1" dirty="0" smtClean="0">
                <a:latin typeface="UD デジタル 教科書体 N-R" panose="02020400000000000000" pitchFamily="17" charset="-128"/>
                <a:ea typeface="UD デジタル 教科書体 N-R" panose="02020400000000000000" pitchFamily="17" charset="-128"/>
              </a:rPr>
              <a:t>】</a:t>
            </a:r>
            <a:endParaRPr lang="en-US" altLang="ja-JP" sz="2000" b="1" dirty="0">
              <a:latin typeface="UD デジタル 教科書体 N-R" panose="02020400000000000000" pitchFamily="17" charset="-128"/>
              <a:ea typeface="UD デジタル 教科書体 N-R" panose="02020400000000000000" pitchFamily="17" charset="-128"/>
            </a:endParaRPr>
          </a:p>
        </p:txBody>
      </p:sp>
      <p:sp>
        <p:nvSpPr>
          <p:cNvPr id="28" name="テキスト ボックス 27"/>
          <p:cNvSpPr txBox="1"/>
          <p:nvPr/>
        </p:nvSpPr>
        <p:spPr>
          <a:xfrm>
            <a:off x="8892510" y="4475214"/>
            <a:ext cx="3171464" cy="400110"/>
          </a:xfrm>
          <a:prstGeom prst="rect">
            <a:avLst/>
          </a:prstGeom>
          <a:noFill/>
        </p:spPr>
        <p:txBody>
          <a:bodyPr wrap="square" rtlCol="0">
            <a:spAutoFit/>
          </a:bodyPr>
          <a:lstStyle/>
          <a:p>
            <a:pPr algn="ctr"/>
            <a:r>
              <a:rPr lang="en-US" altLang="ja-JP" sz="2000" b="1" dirty="0" smtClean="0">
                <a:latin typeface="UD デジタル 教科書体 N-R" panose="02020400000000000000" pitchFamily="17" charset="-128"/>
                <a:ea typeface="UD デジタル 教科書体 N-R" panose="02020400000000000000" pitchFamily="17" charset="-128"/>
              </a:rPr>
              <a:t>【</a:t>
            </a:r>
            <a:r>
              <a:rPr lang="ja-JP" altLang="en-US" sz="2000" b="1" dirty="0" smtClean="0">
                <a:latin typeface="UD デジタル 教科書体 N-R" panose="02020400000000000000" pitchFamily="17" charset="-128"/>
                <a:ea typeface="UD デジタル 教科書体 N-R" panose="02020400000000000000" pitchFamily="17" charset="-128"/>
              </a:rPr>
              <a:t>生徒</a:t>
            </a:r>
            <a:r>
              <a:rPr lang="ja-JP" altLang="en-US" sz="2000" b="1" dirty="0">
                <a:latin typeface="UD デジタル 教科書体 N-R" panose="02020400000000000000" pitchFamily="17" charset="-128"/>
                <a:ea typeface="UD デジタル 教科書体 N-R" panose="02020400000000000000" pitchFamily="17" charset="-128"/>
              </a:rPr>
              <a:t>の</a:t>
            </a:r>
            <a:r>
              <a:rPr lang="ja-JP" altLang="en-US" sz="2000" b="1" dirty="0" smtClean="0">
                <a:latin typeface="UD デジタル 教科書体 N-R" panose="02020400000000000000" pitchFamily="17" charset="-128"/>
                <a:ea typeface="UD デジタル 教科書体 N-R" panose="02020400000000000000" pitchFamily="17" charset="-128"/>
              </a:rPr>
              <a:t>ワークシート</a:t>
            </a:r>
            <a:r>
              <a:rPr lang="en-US" altLang="ja-JP" sz="2000" b="1" dirty="0" smtClean="0">
                <a:latin typeface="UD デジタル 教科書体 N-R" panose="02020400000000000000" pitchFamily="17" charset="-128"/>
                <a:ea typeface="UD デジタル 教科書体 N-R" panose="02020400000000000000" pitchFamily="17" charset="-128"/>
              </a:rPr>
              <a:t>】</a:t>
            </a:r>
            <a:endParaRPr lang="en-US" altLang="ja-JP" sz="2000" b="1" dirty="0">
              <a:latin typeface="UD デジタル 教科書体 N-R" panose="02020400000000000000" pitchFamily="17" charset="-128"/>
              <a:ea typeface="UD デジタル 教科書体 N-R" panose="02020400000000000000" pitchFamily="17" charset="-128"/>
            </a:endParaRPr>
          </a:p>
        </p:txBody>
      </p:sp>
      <p:pic>
        <p:nvPicPr>
          <p:cNvPr id="29" name="図 2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353349" y="3081904"/>
            <a:ext cx="2593532" cy="2121046"/>
          </a:xfrm>
          <a:prstGeom prst="rect">
            <a:avLst/>
          </a:prstGeom>
        </p:spPr>
      </p:pic>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40</a:t>
            </a:fld>
            <a:endParaRPr lang="ja-JP" altLang="en-US" dirty="0"/>
          </a:p>
        </p:txBody>
      </p:sp>
    </p:spTree>
    <p:extLst>
      <p:ext uri="{BB962C8B-B14F-4D97-AF65-F5344CB8AC3E}">
        <p14:creationId xmlns:p14="http://schemas.microsoft.com/office/powerpoint/2010/main" val="31281936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a:spLocks noGrp="1"/>
          </p:cNvSpPr>
          <p:nvPr>
            <p:ph type="title"/>
          </p:nvPr>
        </p:nvSpPr>
        <p:spPr>
          <a:xfrm>
            <a:off x="328489" y="184014"/>
            <a:ext cx="9949830" cy="1061490"/>
          </a:xfrm>
        </p:spPr>
        <p:txBody>
          <a:bodyPr>
            <a:normAutofit fontScale="90000"/>
          </a:bodyPr>
          <a:lstStyle/>
          <a:p>
            <a:r>
              <a:rPr lang="ja-JP" altLang="en-US" dirty="0" smtClean="0">
                <a:latin typeface="UD デジタル 教科書体 N-B" panose="02020700000000000000" pitchFamily="17" charset="-128"/>
                <a:ea typeface="UD デジタル 教科書体 N-B" panose="02020700000000000000" pitchFamily="17" charset="-128"/>
              </a:rPr>
              <a:t>令和５年度長期研修</a:t>
            </a:r>
            <a:r>
              <a:rPr lang="en-US" altLang="ja-JP" dirty="0" smtClean="0">
                <a:latin typeface="UD デジタル 教科書体 N-B" panose="02020700000000000000" pitchFamily="17" charset="-128"/>
                <a:ea typeface="UD デジタル 教科書体 N-B" panose="02020700000000000000" pitchFamily="17" charset="-128"/>
              </a:rPr>
              <a:t/>
            </a:r>
            <a:br>
              <a:rPr lang="en-US" altLang="ja-JP" dirty="0" smtClean="0">
                <a:latin typeface="UD デジタル 教科書体 N-B" panose="02020700000000000000" pitchFamily="17" charset="-128"/>
                <a:ea typeface="UD デジタル 教科書体 N-B" panose="02020700000000000000" pitchFamily="17" charset="-128"/>
              </a:rPr>
            </a:br>
            <a:r>
              <a:rPr lang="ja-JP" altLang="en-US" dirty="0" smtClean="0">
                <a:latin typeface="UD デジタル 教科書体 N-B" panose="02020700000000000000" pitchFamily="17" charset="-128"/>
                <a:ea typeface="UD デジタル 教科書体 N-B" panose="02020700000000000000" pitchFamily="17" charset="-128"/>
              </a:rPr>
              <a:t>探究的</a:t>
            </a:r>
            <a:r>
              <a:rPr lang="ja-JP" altLang="en-US" dirty="0">
                <a:latin typeface="UD デジタル 教科書体 N-B" panose="02020700000000000000" pitchFamily="17" charset="-128"/>
                <a:ea typeface="UD デジタル 教科書体 N-B" panose="02020700000000000000" pitchFamily="17" charset="-128"/>
              </a:rPr>
              <a:t>な学習研究</a:t>
            </a:r>
            <a:r>
              <a:rPr lang="ja-JP" altLang="en-US" dirty="0" smtClean="0">
                <a:latin typeface="UD デジタル 教科書体 N-B" panose="02020700000000000000" pitchFamily="17" charset="-128"/>
                <a:ea typeface="UD デジタル 教科書体 N-B" panose="02020700000000000000" pitchFamily="17" charset="-128"/>
              </a:rPr>
              <a:t>グループ研究成果物</a:t>
            </a:r>
            <a:endParaRPr kumimoji="1" lang="ja-JP" altLang="en-US" sz="2400" dirty="0">
              <a:latin typeface="UD デジタル 教科書体 N-B" panose="02020700000000000000" pitchFamily="17" charset="-128"/>
              <a:ea typeface="UD デジタル 教科書体 N-B" panose="02020700000000000000" pitchFamily="17" charset="-128"/>
            </a:endParaRPr>
          </a:p>
        </p:txBody>
      </p:sp>
      <p:sp>
        <p:nvSpPr>
          <p:cNvPr id="3" name="フッター プレースホルダー 2"/>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pic>
        <p:nvPicPr>
          <p:cNvPr id="20" name="図 1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6896" y="1276871"/>
            <a:ext cx="5223351" cy="1035195"/>
          </a:xfrm>
          <a:prstGeom prst="rect">
            <a:avLst/>
          </a:prstGeom>
        </p:spPr>
      </p:pic>
      <p:grpSp>
        <p:nvGrpSpPr>
          <p:cNvPr id="11" name="グループ化 10"/>
          <p:cNvGrpSpPr/>
          <p:nvPr/>
        </p:nvGrpSpPr>
        <p:grpSpPr>
          <a:xfrm>
            <a:off x="6448525" y="1251265"/>
            <a:ext cx="5612586" cy="1047773"/>
            <a:chOff x="6436310" y="1931090"/>
            <a:chExt cx="5612586" cy="1047773"/>
          </a:xfrm>
        </p:grpSpPr>
        <p:pic>
          <p:nvPicPr>
            <p:cNvPr id="14" name="図 1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36310" y="1931090"/>
              <a:ext cx="5612586" cy="187270"/>
            </a:xfrm>
            <a:prstGeom prst="rect">
              <a:avLst/>
            </a:prstGeom>
          </p:spPr>
        </p:pic>
        <p:pic>
          <p:nvPicPr>
            <p:cNvPr id="15" name="図 1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436310" y="2116832"/>
              <a:ext cx="5612586" cy="862031"/>
            </a:xfrm>
            <a:prstGeom prst="rect">
              <a:avLst/>
            </a:prstGeom>
          </p:spPr>
        </p:pic>
      </p:grpSp>
      <p:pic>
        <p:nvPicPr>
          <p:cNvPr id="16" name="図 15"/>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07552" y="1235293"/>
            <a:ext cx="1033379" cy="453190"/>
          </a:xfrm>
          <a:prstGeom prst="rect">
            <a:avLst/>
          </a:prstGeom>
        </p:spPr>
      </p:pic>
      <p:sp>
        <p:nvSpPr>
          <p:cNvPr id="35" name="角丸四角形 34"/>
          <p:cNvSpPr/>
          <p:nvPr/>
        </p:nvSpPr>
        <p:spPr>
          <a:xfrm>
            <a:off x="9627712" y="1573869"/>
            <a:ext cx="2320188" cy="662853"/>
          </a:xfrm>
          <a:prstGeom prst="roundRect">
            <a:avLst>
              <a:gd name="adj" fmla="val 7917"/>
            </a:avLst>
          </a:prstGeom>
          <a:solidFill>
            <a:srgbClr val="FF0000">
              <a:alpha val="2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pic>
        <p:nvPicPr>
          <p:cNvPr id="21" name="図 2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4520" y="2757605"/>
            <a:ext cx="2864349" cy="1904864"/>
          </a:xfrm>
          <a:prstGeom prst="rect">
            <a:avLst/>
          </a:prstGeom>
          <a:ln>
            <a:solidFill>
              <a:schemeClr val="tx1"/>
            </a:solidFill>
          </a:ln>
        </p:spPr>
      </p:pic>
      <p:pic>
        <p:nvPicPr>
          <p:cNvPr id="23" name="図 2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8541" y="4724136"/>
            <a:ext cx="2865148" cy="1726078"/>
          </a:xfrm>
          <a:prstGeom prst="rect">
            <a:avLst/>
          </a:prstGeom>
          <a:ln>
            <a:solidFill>
              <a:schemeClr val="tx1"/>
            </a:solidFill>
          </a:ln>
        </p:spPr>
      </p:pic>
      <p:pic>
        <p:nvPicPr>
          <p:cNvPr id="33" name="図 32"/>
          <p:cNvPicPr>
            <a:picLocks noChangeAspect="1"/>
          </p:cNvPicPr>
          <p:nvPr/>
        </p:nvPicPr>
        <p:blipFill rotWithShape="1">
          <a:blip r:embed="rId9" cstate="email">
            <a:extLst>
              <a:ext uri="{BEBA8EAE-BF5A-486C-A8C5-ECC9F3942E4B}">
                <a14:imgProps xmlns:a14="http://schemas.microsoft.com/office/drawing/2010/main">
                  <a14:imgLayer r:embed="rId10">
                    <a14:imgEffect>
                      <a14:brightnessContrast bright="50000" contrast="-27000"/>
                    </a14:imgEffect>
                  </a14:imgLayer>
                </a14:imgProps>
              </a:ext>
              <a:ext uri="{28A0092B-C50C-407E-A947-70E740481C1C}">
                <a14:useLocalDpi xmlns:a14="http://schemas.microsoft.com/office/drawing/2010/main"/>
              </a:ext>
            </a:extLst>
          </a:blip>
          <a:srcRect/>
          <a:stretch/>
        </p:blipFill>
        <p:spPr>
          <a:xfrm>
            <a:off x="8924267" y="2753449"/>
            <a:ext cx="2656341" cy="1909020"/>
          </a:xfrm>
          <a:prstGeom prst="rect">
            <a:avLst/>
          </a:prstGeom>
          <a:ln>
            <a:solidFill>
              <a:schemeClr val="tx1"/>
            </a:solidFill>
          </a:ln>
        </p:spPr>
      </p:pic>
      <p:pic>
        <p:nvPicPr>
          <p:cNvPr id="34" name="図 33"/>
          <p:cNvPicPr>
            <a:picLocks noChangeAspect="1"/>
          </p:cNvPicPr>
          <p:nvPr/>
        </p:nvPicPr>
        <p:blipFill rotWithShape="1">
          <a:blip r:embed="rId11" cstate="email">
            <a:extLst>
              <a:ext uri="{BEBA8EAE-BF5A-486C-A8C5-ECC9F3942E4B}">
                <a14:imgProps xmlns:a14="http://schemas.microsoft.com/office/drawing/2010/main">
                  <a14:imgLayer r:embed="rId12">
                    <a14:imgEffect>
                      <a14:brightnessContrast bright="25000" contrast="-27000"/>
                    </a14:imgEffect>
                  </a14:imgLayer>
                </a14:imgProps>
              </a:ext>
              <a:ext uri="{28A0092B-C50C-407E-A947-70E740481C1C}">
                <a14:useLocalDpi xmlns:a14="http://schemas.microsoft.com/office/drawing/2010/main"/>
              </a:ext>
            </a:extLst>
          </a:blip>
          <a:srcRect t="11792" b="1588"/>
          <a:stretch/>
        </p:blipFill>
        <p:spPr>
          <a:xfrm>
            <a:off x="8923631" y="4724136"/>
            <a:ext cx="2656978" cy="1726080"/>
          </a:xfrm>
          <a:prstGeom prst="rect">
            <a:avLst/>
          </a:prstGeom>
          <a:ln>
            <a:solidFill>
              <a:schemeClr val="tx1"/>
            </a:solidFill>
          </a:ln>
        </p:spPr>
      </p:pic>
      <p:sp>
        <p:nvSpPr>
          <p:cNvPr id="36" name="テキスト ボックス 35"/>
          <p:cNvSpPr txBox="1"/>
          <p:nvPr/>
        </p:nvSpPr>
        <p:spPr>
          <a:xfrm>
            <a:off x="846022" y="2371574"/>
            <a:ext cx="2297971" cy="400110"/>
          </a:xfrm>
          <a:prstGeom prst="rect">
            <a:avLst/>
          </a:prstGeom>
          <a:noFill/>
        </p:spPr>
        <p:txBody>
          <a:bodyPr wrap="square" rtlCol="0">
            <a:spAutoFit/>
          </a:bodyPr>
          <a:lstStyle/>
          <a:p>
            <a:pPr algn="ctr"/>
            <a:r>
              <a:rPr lang="en-US" altLang="ja-JP" sz="2000" b="1" dirty="0" smtClean="0">
                <a:latin typeface="UD デジタル 教科書体 N-R" panose="02020400000000000000" pitchFamily="17" charset="-128"/>
                <a:ea typeface="UD デジタル 教科書体 N-R" panose="02020400000000000000" pitchFamily="17" charset="-128"/>
              </a:rPr>
              <a:t>【</a:t>
            </a:r>
            <a:r>
              <a:rPr lang="ja-JP" altLang="en-US" sz="2000" b="1" dirty="0" smtClean="0">
                <a:latin typeface="UD デジタル 教科書体 N-R" panose="02020400000000000000" pitchFamily="17" charset="-128"/>
                <a:ea typeface="UD デジタル 教科書体 N-R" panose="02020400000000000000" pitchFamily="17" charset="-128"/>
              </a:rPr>
              <a:t>スライド</a:t>
            </a:r>
            <a:r>
              <a:rPr lang="en-US" altLang="ja-JP" sz="2000" b="1" dirty="0" smtClean="0">
                <a:latin typeface="UD デジタル 教科書体 N-R" panose="02020400000000000000" pitchFamily="17" charset="-128"/>
                <a:ea typeface="UD デジタル 教科書体 N-R" panose="02020400000000000000" pitchFamily="17" charset="-128"/>
              </a:rPr>
              <a:t>】</a:t>
            </a:r>
            <a:endParaRPr lang="en-US" altLang="ja-JP" sz="2000" b="1" dirty="0">
              <a:latin typeface="UD デジタル 教科書体 N-R" panose="02020400000000000000" pitchFamily="17" charset="-128"/>
              <a:ea typeface="UD デジタル 教科書体 N-R" panose="02020400000000000000" pitchFamily="17" charset="-128"/>
            </a:endParaRPr>
          </a:p>
        </p:txBody>
      </p:sp>
      <p:sp>
        <p:nvSpPr>
          <p:cNvPr id="37" name="テキスト ボックス 36"/>
          <p:cNvSpPr txBox="1"/>
          <p:nvPr/>
        </p:nvSpPr>
        <p:spPr>
          <a:xfrm>
            <a:off x="4470107" y="2371574"/>
            <a:ext cx="3128046" cy="400110"/>
          </a:xfrm>
          <a:prstGeom prst="rect">
            <a:avLst/>
          </a:prstGeom>
          <a:noFill/>
        </p:spPr>
        <p:txBody>
          <a:bodyPr wrap="square" rtlCol="0">
            <a:spAutoFit/>
          </a:bodyPr>
          <a:lstStyle/>
          <a:p>
            <a:pPr algn="ctr"/>
            <a:r>
              <a:rPr lang="en-US" altLang="ja-JP" sz="2000" b="1" dirty="0" smtClean="0">
                <a:latin typeface="UD デジタル 教科書体 N-R" panose="02020400000000000000" pitchFamily="17" charset="-128"/>
                <a:ea typeface="UD デジタル 教科書体 N-R" panose="02020400000000000000" pitchFamily="17" charset="-128"/>
              </a:rPr>
              <a:t>【</a:t>
            </a:r>
            <a:r>
              <a:rPr lang="ja-JP" altLang="en-US" sz="2000" b="1" dirty="0" smtClean="0">
                <a:latin typeface="UD デジタル 教科書体 N-R" panose="02020400000000000000" pitchFamily="17" charset="-128"/>
                <a:ea typeface="UD デジタル 教科書体 N-R" panose="02020400000000000000" pitchFamily="17" charset="-128"/>
              </a:rPr>
              <a:t>単元デザインシート</a:t>
            </a:r>
            <a:r>
              <a:rPr lang="en-US" altLang="ja-JP" sz="2000" b="1" dirty="0" smtClean="0">
                <a:latin typeface="UD デジタル 教科書体 N-R" panose="02020400000000000000" pitchFamily="17" charset="-128"/>
                <a:ea typeface="UD デジタル 教科書体 N-R" panose="02020400000000000000" pitchFamily="17" charset="-128"/>
              </a:rPr>
              <a:t>】</a:t>
            </a:r>
            <a:endParaRPr lang="en-US" altLang="ja-JP" sz="2000" b="1" dirty="0">
              <a:latin typeface="UD デジタル 教科書体 N-R" panose="02020400000000000000" pitchFamily="17" charset="-128"/>
              <a:ea typeface="UD デジタル 教科書体 N-R" panose="02020400000000000000" pitchFamily="17" charset="-128"/>
            </a:endParaRPr>
          </a:p>
        </p:txBody>
      </p:sp>
      <p:sp>
        <p:nvSpPr>
          <p:cNvPr id="38" name="テキスト ボックス 37"/>
          <p:cNvSpPr txBox="1"/>
          <p:nvPr/>
        </p:nvSpPr>
        <p:spPr>
          <a:xfrm>
            <a:off x="9179266" y="2363206"/>
            <a:ext cx="2297971" cy="400110"/>
          </a:xfrm>
          <a:prstGeom prst="rect">
            <a:avLst/>
          </a:prstGeom>
          <a:noFill/>
        </p:spPr>
        <p:txBody>
          <a:bodyPr wrap="square" rtlCol="0">
            <a:spAutoFit/>
          </a:bodyPr>
          <a:lstStyle/>
          <a:p>
            <a:pPr algn="ctr"/>
            <a:r>
              <a:rPr lang="en-US" altLang="ja-JP" sz="2000" b="1" dirty="0" smtClean="0">
                <a:latin typeface="UD デジタル 教科書体 N-R" panose="02020400000000000000" pitchFamily="17" charset="-128"/>
                <a:ea typeface="UD デジタル 教科書体 N-R" panose="02020400000000000000" pitchFamily="17" charset="-128"/>
              </a:rPr>
              <a:t>【</a:t>
            </a:r>
            <a:r>
              <a:rPr lang="ja-JP" altLang="en-US" sz="2000" b="1" dirty="0" smtClean="0">
                <a:latin typeface="UD デジタル 教科書体 N-R" panose="02020400000000000000" pitchFamily="17" charset="-128"/>
                <a:ea typeface="UD デジタル 教科書体 N-R" panose="02020400000000000000" pitchFamily="17" charset="-128"/>
              </a:rPr>
              <a:t>研修会の様子</a:t>
            </a:r>
            <a:r>
              <a:rPr lang="en-US" altLang="ja-JP" sz="2000" b="1" dirty="0" smtClean="0">
                <a:latin typeface="UD デジタル 教科書体 N-R" panose="02020400000000000000" pitchFamily="17" charset="-128"/>
                <a:ea typeface="UD デジタル 教科書体 N-R" panose="02020400000000000000" pitchFamily="17" charset="-128"/>
              </a:rPr>
              <a:t>】</a:t>
            </a:r>
            <a:endParaRPr lang="en-US" altLang="ja-JP" sz="2000" b="1" dirty="0">
              <a:latin typeface="UD デジタル 教科書体 N-R" panose="02020400000000000000" pitchFamily="17" charset="-128"/>
              <a:ea typeface="UD デジタル 教科書体 N-R" panose="02020400000000000000" pitchFamily="17" charset="-128"/>
            </a:endParaRPr>
          </a:p>
        </p:txBody>
      </p:sp>
      <p:pic>
        <p:nvPicPr>
          <p:cNvPr id="39" name="図 38"/>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781754" y="2753449"/>
            <a:ext cx="4709159" cy="3697990"/>
          </a:xfrm>
          <a:prstGeom prst="rect">
            <a:avLst/>
          </a:prstGeom>
          <a:ln>
            <a:solidFill>
              <a:schemeClr val="tx1"/>
            </a:solidFill>
          </a:ln>
        </p:spPr>
      </p:pic>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41</a:t>
            </a:fld>
            <a:endParaRPr lang="ja-JP" altLang="en-US" dirty="0"/>
          </a:p>
        </p:txBody>
      </p:sp>
      <p:pic>
        <p:nvPicPr>
          <p:cNvPr id="19" name="図 18"/>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52752" y="-34290"/>
            <a:ext cx="1235293" cy="1235293"/>
          </a:xfrm>
          <a:prstGeom prst="rect">
            <a:avLst/>
          </a:prstGeom>
        </p:spPr>
      </p:pic>
      <p:sp>
        <p:nvSpPr>
          <p:cNvPr id="22" name="正方形/長方形 21"/>
          <p:cNvSpPr/>
          <p:nvPr/>
        </p:nvSpPr>
        <p:spPr>
          <a:xfrm>
            <a:off x="10464278" y="1037208"/>
            <a:ext cx="1412240" cy="338554"/>
          </a:xfrm>
          <a:prstGeom prst="rect">
            <a:avLst/>
          </a:prstGeom>
        </p:spPr>
        <p:txBody>
          <a:bodyPr wrap="square">
            <a:spAutoFit/>
          </a:bodyPr>
          <a:lstStyle/>
          <a:p>
            <a:r>
              <a:rPr lang="ja-JP" altLang="en-US" sz="1600" b="1" u="sng" dirty="0" smtClean="0">
                <a:solidFill>
                  <a:srgbClr val="0070C0"/>
                </a:solidFill>
                <a:latin typeface="BIZ UDゴシック" panose="020B0400000000000000" pitchFamily="49" charset="-128"/>
                <a:ea typeface="BIZ UDゴシック" panose="020B0400000000000000" pitchFamily="49" charset="-128"/>
              </a:rPr>
              <a:t>ＨＰはこちら</a:t>
            </a:r>
            <a:endParaRPr lang="ja-JP" altLang="en-US" sz="1600" b="1" u="sng" dirty="0">
              <a:solidFill>
                <a:srgbClr val="0070C0"/>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5334770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08593" y="4241028"/>
            <a:ext cx="2187559" cy="2187559"/>
          </a:xfrm>
          <a:prstGeom prst="rect">
            <a:avLst/>
          </a:prstGeom>
        </p:spPr>
      </p:pic>
      <p:sp>
        <p:nvSpPr>
          <p:cNvPr id="2" name="タイトル 1"/>
          <p:cNvSpPr>
            <a:spLocks noGrp="1"/>
          </p:cNvSpPr>
          <p:nvPr>
            <p:ph type="title"/>
          </p:nvPr>
        </p:nvSpPr>
        <p:spPr>
          <a:xfrm>
            <a:off x="328489" y="184014"/>
            <a:ext cx="9371096" cy="1061490"/>
          </a:xfrm>
        </p:spPr>
        <p:txBody>
          <a:bodyPr>
            <a:normAutofit fontScale="90000"/>
          </a:bodyPr>
          <a:lstStyle/>
          <a:p>
            <a:r>
              <a:rPr lang="ja-JP" altLang="en-US" dirty="0">
                <a:latin typeface="UD デジタル 教科書体 N-B" panose="02020700000000000000" pitchFamily="17" charset="-128"/>
                <a:ea typeface="UD デジタル 教科書体 N-B" panose="02020700000000000000" pitchFamily="17" charset="-128"/>
              </a:rPr>
              <a:t>令和</a:t>
            </a:r>
            <a:r>
              <a:rPr lang="ja-JP" altLang="en-US" dirty="0" smtClean="0">
                <a:latin typeface="UD デジタル 教科書体 N-B" panose="02020700000000000000" pitchFamily="17" charset="-128"/>
                <a:ea typeface="UD デジタル 教科書体 N-B" panose="02020700000000000000" pitchFamily="17" charset="-128"/>
              </a:rPr>
              <a:t>４年度長期研修</a:t>
            </a:r>
            <a:r>
              <a:rPr lang="en-US" altLang="ja-JP" dirty="0" smtClean="0">
                <a:latin typeface="UD デジタル 教科書体 N-B" panose="02020700000000000000" pitchFamily="17" charset="-128"/>
                <a:ea typeface="UD デジタル 教科書体 N-B" panose="02020700000000000000" pitchFamily="17" charset="-128"/>
              </a:rPr>
              <a:t/>
            </a:r>
            <a:br>
              <a:rPr lang="en-US" altLang="ja-JP" dirty="0" smtClean="0">
                <a:latin typeface="UD デジタル 教科書体 N-B" panose="02020700000000000000" pitchFamily="17" charset="-128"/>
                <a:ea typeface="UD デジタル 教科書体 N-B" panose="02020700000000000000" pitchFamily="17" charset="-128"/>
              </a:rPr>
            </a:br>
            <a:r>
              <a:rPr lang="ja-JP" altLang="en-US" dirty="0" smtClean="0">
                <a:latin typeface="UD デジタル 教科書体 N-B" panose="02020700000000000000" pitchFamily="17" charset="-128"/>
                <a:ea typeface="UD デジタル 教科書体 N-B" panose="02020700000000000000" pitchFamily="17" charset="-128"/>
              </a:rPr>
              <a:t>探究的</a:t>
            </a:r>
            <a:r>
              <a:rPr lang="ja-JP" altLang="en-US" dirty="0">
                <a:latin typeface="UD デジタル 教科書体 N-B" panose="02020700000000000000" pitchFamily="17" charset="-128"/>
                <a:ea typeface="UD デジタル 教科書体 N-B" panose="02020700000000000000" pitchFamily="17" charset="-128"/>
              </a:rPr>
              <a:t>な学習研究</a:t>
            </a:r>
            <a:r>
              <a:rPr lang="ja-JP" altLang="en-US" dirty="0" smtClean="0">
                <a:latin typeface="UD デジタル 教科書体 N-B" panose="02020700000000000000" pitchFamily="17" charset="-128"/>
                <a:ea typeface="UD デジタル 教科書体 N-B" panose="02020700000000000000" pitchFamily="17" charset="-128"/>
              </a:rPr>
              <a:t>グループ研究成果物</a:t>
            </a:r>
            <a:endParaRPr kumimoji="1" lang="ja-JP" altLang="en-US" sz="2400" dirty="0">
              <a:latin typeface="UD デジタル 教科書体 N-B" panose="02020700000000000000" pitchFamily="17" charset="-128"/>
              <a:ea typeface="UD デジタル 教科書体 N-B" panose="02020700000000000000" pitchFamily="17" charset="-128"/>
            </a:endParaRPr>
          </a:p>
        </p:txBody>
      </p:sp>
      <p:pic>
        <p:nvPicPr>
          <p:cNvPr id="6" name="コンテンツ プレースホルダー 5"/>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814665" y="1406069"/>
            <a:ext cx="8884920" cy="4830910"/>
          </a:xfrm>
          <a:prstGeom prst="rect">
            <a:avLst/>
          </a:prstGeom>
          <a:ln>
            <a:solidFill>
              <a:schemeClr val="tx1"/>
            </a:solidFill>
          </a:ln>
        </p:spPr>
      </p:pic>
      <p:sp>
        <p:nvSpPr>
          <p:cNvPr id="8" name="正方形/長方形 7"/>
          <p:cNvSpPr/>
          <p:nvPr/>
        </p:nvSpPr>
        <p:spPr>
          <a:xfrm>
            <a:off x="5756959" y="6306105"/>
            <a:ext cx="5469767" cy="369332"/>
          </a:xfrm>
          <a:prstGeom prst="rect">
            <a:avLst/>
          </a:prstGeom>
        </p:spPr>
        <p:txBody>
          <a:bodyPr wrap="none">
            <a:spAutoFit/>
          </a:bodyPr>
          <a:lstStyle/>
          <a:p>
            <a:r>
              <a:rPr lang="ja-JP" altLang="en-US" dirty="0"/>
              <a:t>https://www.edu-c.pref.miyagi.jp/midori/tankyu/3action/</a:t>
            </a:r>
          </a:p>
        </p:txBody>
      </p:sp>
      <p:sp>
        <p:nvSpPr>
          <p:cNvPr id="4" name="フッター プレースホルダー 3"/>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sp>
        <p:nvSpPr>
          <p:cNvPr id="3" name="スライド番号プレースホルダー 2"/>
          <p:cNvSpPr>
            <a:spLocks noGrp="1"/>
          </p:cNvSpPr>
          <p:nvPr>
            <p:ph type="sldNum" sz="quarter" idx="12"/>
          </p:nvPr>
        </p:nvSpPr>
        <p:spPr/>
        <p:txBody>
          <a:bodyPr/>
          <a:lstStyle/>
          <a:p>
            <a:fld id="{F089EEB1-C3F1-4603-9C0A-BE17052604F2}" type="slidenum">
              <a:rPr lang="ja-JP" altLang="en-US" smtClean="0"/>
              <a:pPr/>
              <a:t>42</a:t>
            </a:fld>
            <a:endParaRPr lang="ja-JP" altLang="en-US" dirty="0"/>
          </a:p>
        </p:txBody>
      </p:sp>
    </p:spTree>
    <p:extLst>
      <p:ext uri="{BB962C8B-B14F-4D97-AF65-F5344CB8AC3E}">
        <p14:creationId xmlns:p14="http://schemas.microsoft.com/office/powerpoint/2010/main" val="4770452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69222" y="3327662"/>
            <a:ext cx="2293878" cy="2293878"/>
          </a:xfrm>
          <a:prstGeom prst="rect">
            <a:avLst/>
          </a:prstGeom>
        </p:spPr>
      </p:pic>
      <p:pic>
        <p:nvPicPr>
          <p:cNvPr id="3" name="図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70177" y="3280603"/>
            <a:ext cx="2293878" cy="2293878"/>
          </a:xfrm>
          <a:prstGeom prst="rect">
            <a:avLst/>
          </a:prstGeom>
        </p:spPr>
      </p:pic>
      <p:sp>
        <p:nvSpPr>
          <p:cNvPr id="4" name="タイトル 3"/>
          <p:cNvSpPr txBox="1">
            <a:spLocks/>
          </p:cNvSpPr>
          <p:nvPr/>
        </p:nvSpPr>
        <p:spPr>
          <a:xfrm>
            <a:off x="679339" y="5935421"/>
            <a:ext cx="10842101" cy="742653"/>
          </a:xfrm>
          <a:prstGeom prst="rect">
            <a:avLst/>
          </a:prstGeom>
        </p:spPr>
        <p:txBody>
          <a:bodyPr vert="horz" lIns="91440" tIns="45720" rIns="91440" bIns="45720" rtlCol="0" anchor="b">
            <a:noAutofit/>
          </a:bodyPr>
          <a:lstStyle>
            <a:lvl1pPr algn="r" defTabSz="457200" rtl="0" eaLnBrk="1" latinLnBrk="0" hangingPunct="1">
              <a:spcBef>
                <a:spcPct val="0"/>
              </a:spcBef>
              <a:buNone/>
              <a:defRPr kumimoji="1" sz="5400" kern="1200">
                <a:solidFill>
                  <a:schemeClr val="accent1">
                    <a:lumMod val="50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3600" b="1" dirty="0" smtClean="0">
                <a:solidFill>
                  <a:schemeClr val="tx1"/>
                </a:solidFill>
                <a:latin typeface="UD デジタル 教科書体 N-B" panose="02020700000000000000" pitchFamily="17" charset="-128"/>
                <a:ea typeface="UD デジタル 教科書体 N-B" panose="02020700000000000000" pitchFamily="17" charset="-128"/>
              </a:rPr>
              <a:t>お忙しい中ご参加いただきありがとうございました</a:t>
            </a:r>
            <a:endParaRPr lang="ja-JP" altLang="en-US" sz="3600" b="1"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7" name="タイトル 1"/>
          <p:cNvSpPr>
            <a:spLocks noGrp="1"/>
          </p:cNvSpPr>
          <p:nvPr>
            <p:ph type="ctrTitle"/>
          </p:nvPr>
        </p:nvSpPr>
        <p:spPr>
          <a:xfrm>
            <a:off x="5150169" y="479230"/>
            <a:ext cx="6371271" cy="2534552"/>
          </a:xfrm>
        </p:spPr>
        <p:txBody>
          <a:bodyPr>
            <a:normAutofit fontScale="90000"/>
          </a:bodyPr>
          <a:lstStyle/>
          <a:p>
            <a:pPr algn="r">
              <a:lnSpc>
                <a:spcPct val="100000"/>
              </a:lnSpc>
            </a:pPr>
            <a:r>
              <a:rPr kumimoji="1" lang="ja-JP" altLang="en-US" dirty="0" smtClean="0">
                <a:latin typeface="UD デジタル 教科書体 N-B" panose="02020700000000000000" pitchFamily="17" charset="-128"/>
                <a:ea typeface="UD デジタル 教科書体 N-B" panose="02020700000000000000" pitchFamily="17" charset="-128"/>
              </a:rPr>
              <a:t>各教科における</a:t>
            </a:r>
            <a:r>
              <a:rPr kumimoji="1" lang="en-US" altLang="ja-JP" dirty="0" smtClean="0">
                <a:latin typeface="UD デジタル 教科書体 N-B" panose="02020700000000000000" pitchFamily="17" charset="-128"/>
                <a:ea typeface="UD デジタル 教科書体 N-B" panose="02020700000000000000" pitchFamily="17" charset="-128"/>
              </a:rPr>
              <a:t/>
            </a:r>
            <a:br>
              <a:rPr kumimoji="1" lang="en-US" altLang="ja-JP" dirty="0" smtClean="0">
                <a:latin typeface="UD デジタル 教科書体 N-B" panose="02020700000000000000" pitchFamily="17" charset="-128"/>
                <a:ea typeface="UD デジタル 教科書体 N-B" panose="02020700000000000000" pitchFamily="17" charset="-128"/>
              </a:rPr>
            </a:br>
            <a:r>
              <a:rPr kumimoji="1" lang="ja-JP" altLang="en-US" dirty="0" smtClean="0">
                <a:latin typeface="UD デジタル 教科書体 N-B" panose="02020700000000000000" pitchFamily="17" charset="-128"/>
                <a:ea typeface="UD デジタル 教科書体 N-B" panose="02020700000000000000" pitchFamily="17" charset="-128"/>
              </a:rPr>
              <a:t>探究的な学習</a:t>
            </a:r>
            <a:r>
              <a:rPr kumimoji="1" lang="en-US" altLang="ja-JP" dirty="0" smtClean="0">
                <a:latin typeface="UD デジタル 教科書体 N-B" panose="02020700000000000000" pitchFamily="17" charset="-128"/>
                <a:ea typeface="UD デジタル 教科書体 N-B" panose="02020700000000000000" pitchFamily="17" charset="-128"/>
              </a:rPr>
              <a:t/>
            </a:r>
            <a:br>
              <a:rPr kumimoji="1" lang="en-US" altLang="ja-JP" dirty="0" smtClean="0">
                <a:latin typeface="UD デジタル 教科書体 N-B" panose="02020700000000000000" pitchFamily="17" charset="-128"/>
                <a:ea typeface="UD デジタル 教科書体 N-B" panose="02020700000000000000" pitchFamily="17" charset="-128"/>
              </a:rPr>
            </a:br>
            <a:r>
              <a:rPr kumimoji="1" lang="ja-JP" altLang="en-US" dirty="0" smtClean="0">
                <a:latin typeface="UD デジタル 教科書体 N-B" panose="02020700000000000000" pitchFamily="17" charset="-128"/>
                <a:ea typeface="UD デジタル 教科書体 N-B" panose="02020700000000000000" pitchFamily="17" charset="-128"/>
              </a:rPr>
              <a:t>教員研修会</a:t>
            </a:r>
            <a:endParaRPr kumimoji="1" lang="ja-JP" altLang="en-US" dirty="0">
              <a:latin typeface="UD デジタル 教科書体 N-B" panose="02020700000000000000" pitchFamily="17" charset="-128"/>
              <a:ea typeface="UD デジタル 教科書体 N-B" panose="02020700000000000000" pitchFamily="17" charset="-128"/>
            </a:endParaRPr>
          </a:p>
        </p:txBody>
      </p:sp>
      <p:pic>
        <p:nvPicPr>
          <p:cNvPr id="9" name="図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70177" y="-377987"/>
            <a:ext cx="2771019" cy="3638748"/>
          </a:xfrm>
          <a:prstGeom prst="rect">
            <a:avLst/>
          </a:prstGeom>
        </p:spPr>
      </p:pic>
      <p:pic>
        <p:nvPicPr>
          <p:cNvPr id="10" name="図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1153396" y="-607489"/>
            <a:ext cx="1736697" cy="2280534"/>
          </a:xfrm>
          <a:prstGeom prst="rect">
            <a:avLst/>
          </a:prstGeom>
        </p:spPr>
      </p:pic>
      <p:sp>
        <p:nvSpPr>
          <p:cNvPr id="11" name="タイトル 1"/>
          <p:cNvSpPr txBox="1">
            <a:spLocks/>
          </p:cNvSpPr>
          <p:nvPr/>
        </p:nvSpPr>
        <p:spPr>
          <a:xfrm>
            <a:off x="-200240" y="2815447"/>
            <a:ext cx="4168986" cy="725424"/>
          </a:xfrm>
          <a:prstGeom prst="rect">
            <a:avLst/>
          </a:prstGeom>
        </p:spPr>
        <p:txBody>
          <a:bodyPr vert="horz" lIns="91440" tIns="45720" rIns="91440" bIns="45720" rtlCol="0" anchor="b">
            <a:normAutofit/>
          </a:bodyPr>
          <a:lstStyle>
            <a:lvl1pPr algn="r" defTabSz="457200" rtl="0" eaLnBrk="1" latinLnBrk="0" hangingPunct="1">
              <a:spcBef>
                <a:spcPct val="0"/>
              </a:spcBef>
              <a:buNone/>
              <a:defRPr kumimoji="1" sz="54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smtClean="0">
                <a:solidFill>
                  <a:schemeClr val="tx1"/>
                </a:solidFill>
              </a:rPr>
              <a:t>その他のリンク集</a:t>
            </a:r>
            <a:endParaRPr lang="ja-JP" altLang="en-US" sz="3200" dirty="0">
              <a:solidFill>
                <a:schemeClr val="tx1"/>
              </a:solidFill>
            </a:endParaRPr>
          </a:p>
        </p:txBody>
      </p:sp>
      <p:sp>
        <p:nvSpPr>
          <p:cNvPr id="15" name="正方形/長方形 14"/>
          <p:cNvSpPr/>
          <p:nvPr/>
        </p:nvSpPr>
        <p:spPr>
          <a:xfrm>
            <a:off x="1613607" y="5408698"/>
            <a:ext cx="3656648" cy="584775"/>
          </a:xfrm>
          <a:prstGeom prst="rect">
            <a:avLst/>
          </a:prstGeom>
        </p:spPr>
        <p:txBody>
          <a:bodyPr wrap="square">
            <a:spAutoFit/>
          </a:bodyPr>
          <a:lstStyle/>
          <a:p>
            <a:r>
              <a:rPr lang="ja-JP" altLang="en-US" sz="1600" b="1" u="sng" dirty="0">
                <a:solidFill>
                  <a:srgbClr val="0066CC"/>
                </a:solidFill>
                <a:latin typeface="BIZ UDゴシック" panose="020B0400000000000000" pitchFamily="49" charset="-128"/>
                <a:ea typeface="BIZ UDゴシック" panose="020B0400000000000000" pitchFamily="49" charset="-128"/>
              </a:rPr>
              <a:t>小学校学習指導要領（</a:t>
            </a:r>
            <a:r>
              <a:rPr lang="ja-JP" altLang="en-US" sz="1600" b="1" u="sng" dirty="0" smtClean="0">
                <a:solidFill>
                  <a:srgbClr val="0066CC"/>
                </a:solidFill>
                <a:latin typeface="BIZ UDゴシック" panose="020B0400000000000000" pitchFamily="49" charset="-128"/>
                <a:ea typeface="BIZ UDゴシック" panose="020B0400000000000000" pitchFamily="49" charset="-128"/>
              </a:rPr>
              <a:t>平成</a:t>
            </a:r>
            <a:r>
              <a:rPr lang="en-US" altLang="ja-JP" sz="1600" b="1" u="sng" dirty="0" smtClean="0">
                <a:solidFill>
                  <a:srgbClr val="0066CC"/>
                </a:solidFill>
                <a:latin typeface="BIZ UDゴシック" panose="020B0400000000000000" pitchFamily="49" charset="-128"/>
                <a:ea typeface="BIZ UDゴシック" panose="020B0400000000000000" pitchFamily="49" charset="-128"/>
              </a:rPr>
              <a:t>29</a:t>
            </a:r>
            <a:r>
              <a:rPr lang="ja-JP" altLang="en-US" sz="1600" b="1" u="sng" dirty="0" smtClean="0">
                <a:solidFill>
                  <a:srgbClr val="0066CC"/>
                </a:solidFill>
                <a:latin typeface="BIZ UDゴシック" panose="020B0400000000000000" pitchFamily="49" charset="-128"/>
                <a:ea typeface="BIZ UDゴシック" panose="020B0400000000000000" pitchFamily="49" charset="-128"/>
              </a:rPr>
              <a:t>年</a:t>
            </a:r>
            <a:r>
              <a:rPr lang="ja-JP" altLang="en-US" sz="1600" b="1" u="sng" dirty="0">
                <a:solidFill>
                  <a:srgbClr val="0066CC"/>
                </a:solidFill>
                <a:latin typeface="BIZ UDゴシック" panose="020B0400000000000000" pitchFamily="49" charset="-128"/>
                <a:ea typeface="BIZ UDゴシック" panose="020B0400000000000000" pitchFamily="49" charset="-128"/>
              </a:rPr>
              <a:t>告示）</a:t>
            </a:r>
            <a:r>
              <a:rPr lang="ja-JP" altLang="en-US" sz="1600" b="1" u="sng" dirty="0" smtClean="0">
                <a:solidFill>
                  <a:srgbClr val="0066CC"/>
                </a:solidFill>
                <a:latin typeface="BIZ UDゴシック" panose="020B0400000000000000" pitchFamily="49" charset="-128"/>
                <a:ea typeface="BIZ UDゴシック" panose="020B0400000000000000" pitchFamily="49" charset="-128"/>
              </a:rPr>
              <a:t>解説　</a:t>
            </a:r>
            <a:r>
              <a:rPr lang="ja-JP" altLang="en-US" sz="1600" b="1" u="sng" dirty="0" smtClean="0">
                <a:solidFill>
                  <a:srgbClr val="0070C0"/>
                </a:solidFill>
                <a:latin typeface="BIZ UDゴシック" panose="020B0400000000000000" pitchFamily="49" charset="-128"/>
                <a:ea typeface="BIZ UDゴシック" panose="020B0400000000000000" pitchFamily="49" charset="-128"/>
              </a:rPr>
              <a:t>総合的</a:t>
            </a:r>
            <a:r>
              <a:rPr lang="ja-JP" altLang="en-US" sz="1600" b="1" u="sng" dirty="0">
                <a:solidFill>
                  <a:srgbClr val="0066CC"/>
                </a:solidFill>
                <a:latin typeface="BIZ UDゴシック" panose="020B0400000000000000" pitchFamily="49" charset="-128"/>
                <a:ea typeface="BIZ UDゴシック" panose="020B0400000000000000" pitchFamily="49" charset="-128"/>
              </a:rPr>
              <a:t>な学習の時間編</a:t>
            </a:r>
            <a:endParaRPr lang="ja-JP" altLang="en-US" sz="1600" b="1" u="sng" dirty="0">
              <a:latin typeface="BIZ UDゴシック" panose="020B0400000000000000" pitchFamily="49" charset="-128"/>
              <a:ea typeface="BIZ UDゴシック" panose="020B0400000000000000" pitchFamily="49" charset="-128"/>
            </a:endParaRPr>
          </a:p>
        </p:txBody>
      </p:sp>
      <p:sp>
        <p:nvSpPr>
          <p:cNvPr id="17" name="正方形/長方形 16"/>
          <p:cNvSpPr/>
          <p:nvPr/>
        </p:nvSpPr>
        <p:spPr>
          <a:xfrm>
            <a:off x="6225540" y="5395258"/>
            <a:ext cx="4899660" cy="584775"/>
          </a:xfrm>
          <a:prstGeom prst="rect">
            <a:avLst/>
          </a:prstGeom>
        </p:spPr>
        <p:txBody>
          <a:bodyPr wrap="square">
            <a:spAutoFit/>
          </a:bodyPr>
          <a:lstStyle/>
          <a:p>
            <a:r>
              <a:rPr lang="ja-JP" altLang="en-US" sz="1600" b="1" u="sng" dirty="0" smtClean="0">
                <a:solidFill>
                  <a:srgbClr val="0066CC"/>
                </a:solidFill>
                <a:latin typeface="BIZ UDゴシック" panose="020B0400000000000000" pitchFamily="49" charset="-128"/>
                <a:ea typeface="BIZ UDゴシック" panose="020B0400000000000000" pitchFamily="49" charset="-128"/>
              </a:rPr>
              <a:t>学習</a:t>
            </a:r>
            <a:r>
              <a:rPr lang="ja-JP" altLang="en-US" sz="1600" b="1" u="sng" dirty="0">
                <a:solidFill>
                  <a:srgbClr val="0066CC"/>
                </a:solidFill>
                <a:latin typeface="BIZ UDゴシック" panose="020B0400000000000000" pitchFamily="49" charset="-128"/>
                <a:ea typeface="BIZ UDゴシック" panose="020B0400000000000000" pitchFamily="49" charset="-128"/>
              </a:rPr>
              <a:t>指導要領の趣旨の実現に</a:t>
            </a:r>
            <a:r>
              <a:rPr lang="ja-JP" altLang="en-US" sz="1600" b="1" u="sng" dirty="0" smtClean="0">
                <a:solidFill>
                  <a:srgbClr val="0066CC"/>
                </a:solidFill>
                <a:latin typeface="BIZ UDゴシック" panose="020B0400000000000000" pitchFamily="49" charset="-128"/>
                <a:ea typeface="BIZ UDゴシック" panose="020B0400000000000000" pitchFamily="49" charset="-128"/>
              </a:rPr>
              <a:t>向けた個別</a:t>
            </a:r>
            <a:r>
              <a:rPr lang="ja-JP" altLang="en-US" sz="1600" b="1" u="sng" dirty="0">
                <a:solidFill>
                  <a:srgbClr val="0066CC"/>
                </a:solidFill>
                <a:latin typeface="BIZ UDゴシック" panose="020B0400000000000000" pitchFamily="49" charset="-128"/>
                <a:ea typeface="BIZ UDゴシック" panose="020B0400000000000000" pitchFamily="49" charset="-128"/>
              </a:rPr>
              <a:t>最適な学びと協働的な学びの一体的な充実</a:t>
            </a:r>
            <a:r>
              <a:rPr lang="ja-JP" altLang="en-US" sz="1600" b="1" u="sng">
                <a:solidFill>
                  <a:srgbClr val="0066CC"/>
                </a:solidFill>
                <a:latin typeface="BIZ UDゴシック" panose="020B0400000000000000" pitchFamily="49" charset="-128"/>
                <a:ea typeface="BIZ UDゴシック" panose="020B0400000000000000" pitchFamily="49" charset="-128"/>
              </a:rPr>
              <a:t>に</a:t>
            </a:r>
            <a:r>
              <a:rPr lang="ja-JP" altLang="en-US" sz="1600" b="1" u="sng" smtClean="0">
                <a:solidFill>
                  <a:srgbClr val="0066CC"/>
                </a:solidFill>
                <a:latin typeface="BIZ UDゴシック" panose="020B0400000000000000" pitchFamily="49" charset="-128"/>
                <a:ea typeface="BIZ UDゴシック" panose="020B0400000000000000" pitchFamily="49" charset="-128"/>
              </a:rPr>
              <a:t>関する参考</a:t>
            </a:r>
            <a:r>
              <a:rPr lang="ja-JP" altLang="en-US" sz="1600" b="1" u="sng" dirty="0" smtClean="0">
                <a:solidFill>
                  <a:srgbClr val="0066CC"/>
                </a:solidFill>
                <a:latin typeface="BIZ UDゴシック" panose="020B0400000000000000" pitchFamily="49" charset="-128"/>
                <a:ea typeface="BIZ UDゴシック" panose="020B0400000000000000" pitchFamily="49" charset="-128"/>
              </a:rPr>
              <a:t>資料</a:t>
            </a:r>
            <a:endParaRPr lang="ja-JP" altLang="en-US" sz="1600" b="1" u="sng"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487264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3"/>
          <p:cNvSpPr txBox="1">
            <a:spLocks/>
          </p:cNvSpPr>
          <p:nvPr/>
        </p:nvSpPr>
        <p:spPr>
          <a:xfrm>
            <a:off x="1967328" y="1720517"/>
            <a:ext cx="8718540" cy="3725446"/>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accent1">
                    <a:lumMod val="50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7200" dirty="0">
                <a:solidFill>
                  <a:schemeClr val="tx1"/>
                </a:solidFill>
                <a:latin typeface="UD デジタル 教科書体 N-B" panose="02020700000000000000" pitchFamily="17" charset="-128"/>
                <a:ea typeface="UD デジタル 教科書体 N-B" panose="02020700000000000000" pitchFamily="17" charset="-128"/>
              </a:rPr>
              <a:t>なぜ、</a:t>
            </a:r>
            <a:endParaRPr lang="en-US" altLang="ja-JP" sz="7200" dirty="0">
              <a:solidFill>
                <a:schemeClr val="tx1"/>
              </a:solidFill>
              <a:latin typeface="UD デジタル 教科書体 N-B" panose="02020700000000000000" pitchFamily="17" charset="-128"/>
              <a:ea typeface="UD デジタル 教科書体 N-B" panose="02020700000000000000" pitchFamily="17" charset="-128"/>
            </a:endParaRPr>
          </a:p>
          <a:p>
            <a:r>
              <a:rPr lang="ja-JP" altLang="en-US" sz="7200" dirty="0">
                <a:solidFill>
                  <a:schemeClr val="tx1"/>
                </a:solidFill>
                <a:latin typeface="UD デジタル 教科書体 N-B" panose="02020700000000000000" pitchFamily="17" charset="-128"/>
                <a:ea typeface="UD デジタル 教科書体 N-B" panose="02020700000000000000" pitchFamily="17" charset="-128"/>
              </a:rPr>
              <a:t>探究的な学習を</a:t>
            </a:r>
            <a:endParaRPr lang="en-US" altLang="ja-JP" sz="7200" dirty="0">
              <a:solidFill>
                <a:schemeClr val="tx1"/>
              </a:solidFill>
              <a:latin typeface="UD デジタル 教科書体 N-B" panose="02020700000000000000" pitchFamily="17" charset="-128"/>
              <a:ea typeface="UD デジタル 教科書体 N-B" panose="02020700000000000000" pitchFamily="17" charset="-128"/>
            </a:endParaRPr>
          </a:p>
          <a:p>
            <a:r>
              <a:rPr lang="ja-JP" altLang="en-US" sz="7200" dirty="0">
                <a:solidFill>
                  <a:srgbClr val="FF0000"/>
                </a:solidFill>
                <a:latin typeface="UD デジタル 教科書体 N-B" panose="02020700000000000000" pitchFamily="17" charset="-128"/>
                <a:ea typeface="UD デジタル 教科書体 N-B" panose="02020700000000000000" pitchFamily="17" charset="-128"/>
              </a:rPr>
              <a:t>教科</a:t>
            </a:r>
            <a:r>
              <a:rPr lang="ja-JP" altLang="en-US" sz="7200" dirty="0">
                <a:solidFill>
                  <a:schemeClr val="tx1"/>
                </a:solidFill>
                <a:latin typeface="UD デジタル 教科書体 N-B" panose="02020700000000000000" pitchFamily="17" charset="-128"/>
                <a:ea typeface="UD デジタル 教科書体 N-B" panose="02020700000000000000" pitchFamily="17" charset="-128"/>
              </a:rPr>
              <a:t>で？</a:t>
            </a:r>
          </a:p>
        </p:txBody>
      </p:sp>
      <p:sp>
        <p:nvSpPr>
          <p:cNvPr id="9" name="タイトル 1"/>
          <p:cNvSpPr txBox="1">
            <a:spLocks/>
          </p:cNvSpPr>
          <p:nvPr/>
        </p:nvSpPr>
        <p:spPr>
          <a:xfrm>
            <a:off x="601518" y="598298"/>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kumimoji="1" lang="ja-JP" altLang="en-US" smtClean="0"/>
              <a:t>5</a:t>
            </a:fld>
            <a:endParaRPr kumimoji="1" lang="ja-JP" altLang="en-US"/>
          </a:p>
        </p:txBody>
      </p:sp>
    </p:spTree>
    <p:extLst>
      <p:ext uri="{BB962C8B-B14F-4D97-AF65-F5344CB8AC3E}">
        <p14:creationId xmlns:p14="http://schemas.microsoft.com/office/powerpoint/2010/main" val="1473746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8244" y="898560"/>
            <a:ext cx="8539090" cy="5756615"/>
          </a:xfrm>
          <a:prstGeom prst="rect">
            <a:avLst/>
          </a:prstGeom>
        </p:spPr>
      </p:pic>
      <p:sp>
        <p:nvSpPr>
          <p:cNvPr id="4" name="フッター プレースホルダー 3"/>
          <p:cNvSpPr>
            <a:spLocks noGrp="1"/>
          </p:cNvSpPr>
          <p:nvPr>
            <p:ph type="ftr" sz="quarter" idx="11"/>
          </p:nvPr>
        </p:nvSpPr>
        <p:spPr/>
        <p:txBody>
          <a:bodyPr/>
          <a:lstStyle/>
          <a:p>
            <a:r>
              <a:rPr kumimoji="1" lang="ja-JP" altLang="en-US"/>
              <a:t>令和５年度　専門研究　探究的な学習研究グループ</a:t>
            </a:r>
          </a:p>
        </p:txBody>
      </p:sp>
      <p:sp>
        <p:nvSpPr>
          <p:cNvPr id="31" name="タイトル 3"/>
          <p:cNvSpPr txBox="1">
            <a:spLocks/>
          </p:cNvSpPr>
          <p:nvPr/>
        </p:nvSpPr>
        <p:spPr>
          <a:xfrm>
            <a:off x="8257437" y="1542739"/>
            <a:ext cx="3709737" cy="1742652"/>
          </a:xfrm>
          <a:prstGeom prst="rect">
            <a:avLst/>
          </a:prstGeom>
          <a:ln>
            <a:noFill/>
          </a:ln>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r">
              <a:lnSpc>
                <a:spcPct val="120000"/>
              </a:lnSpc>
            </a:pPr>
            <a:r>
              <a:rPr lang="ja-JP" altLang="en-US" sz="2000" dirty="0">
                <a:solidFill>
                  <a:schemeClr val="tx1"/>
                </a:solidFill>
              </a:rPr>
              <a:t>「平成</a:t>
            </a:r>
            <a:r>
              <a:rPr lang="en-US" altLang="ja-JP" sz="2000" dirty="0">
                <a:solidFill>
                  <a:schemeClr val="tx1"/>
                </a:solidFill>
              </a:rPr>
              <a:t>29</a:t>
            </a:r>
            <a:r>
              <a:rPr lang="ja-JP" altLang="en-US" sz="2000" dirty="0">
                <a:solidFill>
                  <a:schemeClr val="tx1"/>
                </a:solidFill>
              </a:rPr>
              <a:t>・</a:t>
            </a:r>
            <a:r>
              <a:rPr lang="en-US" altLang="ja-JP" sz="2000" dirty="0">
                <a:solidFill>
                  <a:schemeClr val="tx1"/>
                </a:solidFill>
              </a:rPr>
              <a:t>30</a:t>
            </a:r>
            <a:r>
              <a:rPr lang="ja-JP" altLang="en-US" sz="2000" dirty="0">
                <a:solidFill>
                  <a:schemeClr val="tx1"/>
                </a:solidFill>
              </a:rPr>
              <a:t>・</a:t>
            </a:r>
            <a:r>
              <a:rPr lang="en-US" altLang="ja-JP" sz="2000" dirty="0">
                <a:solidFill>
                  <a:schemeClr val="tx1"/>
                </a:solidFill>
              </a:rPr>
              <a:t>31</a:t>
            </a:r>
            <a:r>
              <a:rPr lang="ja-JP" altLang="en-US" sz="2000" dirty="0">
                <a:solidFill>
                  <a:schemeClr val="tx1"/>
                </a:solidFill>
              </a:rPr>
              <a:t>年改訂学習指導要領（本文、解説）</a:t>
            </a:r>
            <a:endParaRPr lang="en-US" altLang="ja-JP" sz="2000" dirty="0">
              <a:solidFill>
                <a:schemeClr val="tx1"/>
              </a:solidFill>
            </a:endParaRPr>
          </a:p>
          <a:p>
            <a:pPr algn="r">
              <a:lnSpc>
                <a:spcPct val="120000"/>
              </a:lnSpc>
            </a:pPr>
            <a:r>
              <a:rPr lang="ja-JP" altLang="en-US" sz="2000" dirty="0">
                <a:solidFill>
                  <a:schemeClr val="tx1"/>
                </a:solidFill>
              </a:rPr>
              <a:t>学習指導要領改訂の考え方」</a:t>
            </a:r>
            <a:endParaRPr lang="en-US" altLang="ja-JP" sz="2000" dirty="0">
              <a:solidFill>
                <a:schemeClr val="tx1"/>
              </a:solidFill>
            </a:endParaRPr>
          </a:p>
          <a:p>
            <a:pPr algn="r">
              <a:lnSpc>
                <a:spcPct val="120000"/>
              </a:lnSpc>
            </a:pPr>
            <a:r>
              <a:rPr lang="ja-JP" altLang="en-US" sz="2000" dirty="0">
                <a:solidFill>
                  <a:schemeClr val="tx1"/>
                </a:solidFill>
              </a:rPr>
              <a:t>（文部科学省）</a:t>
            </a:r>
          </a:p>
        </p:txBody>
      </p:sp>
      <p:sp>
        <p:nvSpPr>
          <p:cNvPr id="9"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sp>
        <p:nvSpPr>
          <p:cNvPr id="3" name="スライド番号プレースホルダー 2"/>
          <p:cNvSpPr>
            <a:spLocks noGrp="1"/>
          </p:cNvSpPr>
          <p:nvPr>
            <p:ph type="sldNum" sz="quarter" idx="12"/>
          </p:nvPr>
        </p:nvSpPr>
        <p:spPr/>
        <p:txBody>
          <a:bodyPr/>
          <a:lstStyle/>
          <a:p>
            <a:fld id="{F089EEB1-C3F1-4603-9C0A-BE17052604F2}" type="slidenum">
              <a:rPr lang="ja-JP" altLang="en-US" smtClean="0"/>
              <a:pPr/>
              <a:t>6</a:t>
            </a:fld>
            <a:endParaRPr lang="ja-JP" altLang="en-US" dirty="0"/>
          </a:p>
        </p:txBody>
      </p:sp>
    </p:spTree>
    <p:extLst>
      <p:ext uri="{BB962C8B-B14F-4D97-AF65-F5344CB8AC3E}">
        <p14:creationId xmlns:p14="http://schemas.microsoft.com/office/powerpoint/2010/main" val="1757693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3" name="正方形/長方形 2"/>
          <p:cNvSpPr/>
          <p:nvPr/>
        </p:nvSpPr>
        <p:spPr>
          <a:xfrm>
            <a:off x="252222" y="890585"/>
            <a:ext cx="3956297" cy="18840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rgbClr val="000000"/>
                </a:solidFill>
                <a:latin typeface="UD デジタル 教科書体 N-R" panose="02020400000000000000" pitchFamily="17" charset="-128"/>
                <a:ea typeface="UD デジタル 教科書体 N-R" panose="02020400000000000000" pitchFamily="17" charset="-128"/>
                <a:cs typeface="BIZ UDPGothic"/>
                <a:sym typeface="BIZ UDPGothic"/>
              </a:rPr>
              <a:t>学習指導要領の趣旨の実現に向けた個別最適な学びと協働的な学びの一体的な充実に関する参考資料</a:t>
            </a:r>
            <a:endParaRPr lang="en-US" altLang="ja-JP" sz="2400" b="1" dirty="0">
              <a:solidFill>
                <a:srgbClr val="000000"/>
              </a:solidFill>
              <a:latin typeface="UD デジタル 教科書体 N-R" panose="02020400000000000000" pitchFamily="17" charset="-128"/>
              <a:ea typeface="UD デジタル 教科書体 N-R" panose="02020400000000000000" pitchFamily="17" charset="-128"/>
              <a:cs typeface="BIZ UDPGothic"/>
              <a:sym typeface="BIZ UDPGothic"/>
            </a:endParaRPr>
          </a:p>
        </p:txBody>
      </p:sp>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l="1430" t="8176" r="1568" b="3354"/>
          <a:stretch/>
        </p:blipFill>
        <p:spPr>
          <a:xfrm>
            <a:off x="4379716" y="881563"/>
            <a:ext cx="7648745" cy="5494395"/>
          </a:xfrm>
          <a:prstGeom prst="rect">
            <a:avLst/>
          </a:prstGeom>
        </p:spPr>
      </p:pic>
      <p:sp>
        <p:nvSpPr>
          <p:cNvPr id="2" name="正方形/長方形 1"/>
          <p:cNvSpPr/>
          <p:nvPr/>
        </p:nvSpPr>
        <p:spPr>
          <a:xfrm>
            <a:off x="6030087" y="3342444"/>
            <a:ext cx="221536" cy="248209"/>
          </a:xfrm>
          <a:prstGeom prst="rect">
            <a:avLst/>
          </a:prstGeom>
        </p:spPr>
        <p:txBody>
          <a:bodyPr wrap="none">
            <a:spAutoFit/>
          </a:bodyPr>
          <a:lstStyle/>
          <a:p>
            <a:r>
              <a:rPr lang="ja-JP" altLang="en-US" sz="1013" dirty="0"/>
              <a:t> </a:t>
            </a:r>
          </a:p>
        </p:txBody>
      </p:sp>
      <p:sp>
        <p:nvSpPr>
          <p:cNvPr id="28" name="正方形/長方形 27"/>
          <p:cNvSpPr/>
          <p:nvPr/>
        </p:nvSpPr>
        <p:spPr>
          <a:xfrm>
            <a:off x="1703127" y="2632825"/>
            <a:ext cx="8934053" cy="3917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800" b="1"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20" name="Google Shape;37;g1b38ec2a440_0_9"/>
          <p:cNvSpPr txBox="1"/>
          <p:nvPr/>
        </p:nvSpPr>
        <p:spPr>
          <a:xfrm>
            <a:off x="288697" y="3233493"/>
            <a:ext cx="4067870" cy="2031295"/>
          </a:xfrm>
          <a:prstGeom prst="rect">
            <a:avLst/>
          </a:prstGeom>
          <a:noFill/>
          <a:ln>
            <a:noFill/>
          </a:ln>
        </p:spPr>
        <p:txBody>
          <a:bodyPr spcFirstLastPara="1" wrap="square" lIns="91425" tIns="91425" rIns="91425" bIns="91425" anchor="t" anchorCtr="0">
            <a:spAutoFit/>
          </a:bodyPr>
          <a:lstStyle/>
          <a:p>
            <a:pPr>
              <a:buClr>
                <a:srgbClr val="000000"/>
              </a:buClr>
              <a:buSzPts val="1200"/>
            </a:pPr>
            <a:r>
              <a:rPr lang="ja-JP" altLang="en-US" sz="2400" b="1" dirty="0">
                <a:solidFill>
                  <a:srgbClr val="000000"/>
                </a:solidFill>
                <a:latin typeface="UD デジタル 教科書体 N-R" panose="02020400000000000000" pitchFamily="17" charset="-128"/>
                <a:ea typeface="UD デジタル 教科書体 N-R" panose="02020400000000000000" pitchFamily="17" charset="-128"/>
                <a:cs typeface="BIZ UDPGothic"/>
                <a:sym typeface="BIZ UDPGothic"/>
              </a:rPr>
              <a:t>「個別最適な学び」と「協働的な学び」の一体的な充実（イメージ）</a:t>
            </a:r>
            <a:endParaRPr lang="en-US" altLang="ja-JP" sz="2400" b="1" dirty="0">
              <a:solidFill>
                <a:srgbClr val="000000"/>
              </a:solidFill>
              <a:latin typeface="UD デジタル 教科書体 N-R" panose="02020400000000000000" pitchFamily="17" charset="-128"/>
              <a:ea typeface="UD デジタル 教科書体 N-R" panose="02020400000000000000" pitchFamily="17" charset="-128"/>
              <a:cs typeface="BIZ UDPGothic"/>
              <a:sym typeface="BIZ UDPGothic"/>
            </a:endParaRPr>
          </a:p>
          <a:p>
            <a:pPr>
              <a:buClr>
                <a:srgbClr val="000000"/>
              </a:buClr>
              <a:buSzPts val="1200"/>
            </a:pPr>
            <a:endParaRPr lang="en-US" altLang="ja-JP" sz="2400" b="1" dirty="0">
              <a:solidFill>
                <a:srgbClr val="000000"/>
              </a:solidFill>
              <a:latin typeface="UD デジタル 教科書体 N-R" panose="02020400000000000000" pitchFamily="17" charset="-128"/>
              <a:ea typeface="UD デジタル 教科書体 N-R" panose="02020400000000000000" pitchFamily="17" charset="-128"/>
              <a:cs typeface="BIZ UDPGothic"/>
              <a:sym typeface="BIZ UDPGothic"/>
            </a:endParaRPr>
          </a:p>
          <a:p>
            <a:pPr>
              <a:buClr>
                <a:srgbClr val="000000"/>
              </a:buClr>
              <a:buSzPts val="1200"/>
            </a:pPr>
            <a:r>
              <a:rPr lang="ja-JP" altLang="en-US" sz="2400" b="1" dirty="0">
                <a:solidFill>
                  <a:srgbClr val="000000"/>
                </a:solidFill>
                <a:latin typeface="UD デジタル 教科書体 N-R" panose="02020400000000000000" pitchFamily="17" charset="-128"/>
                <a:ea typeface="UD デジタル 教科書体 N-R" panose="02020400000000000000" pitchFamily="17" charset="-128"/>
                <a:cs typeface="BIZ UDPGothic"/>
                <a:sym typeface="BIZ UDPGothic"/>
              </a:rPr>
              <a:t>　　 　</a:t>
            </a:r>
            <a:r>
              <a:rPr lang="ja-JP" altLang="en-US" dirty="0">
                <a:solidFill>
                  <a:srgbClr val="000000"/>
                </a:solidFill>
                <a:latin typeface="UD デジタル 教科書体 N-R" panose="02020400000000000000" pitchFamily="17" charset="-128"/>
                <a:ea typeface="UD デジタル 教科書体 N-R" panose="02020400000000000000" pitchFamily="17" charset="-128"/>
                <a:cs typeface="BIZ UDPGothic"/>
                <a:sym typeface="BIZ UDPGothic"/>
              </a:rPr>
              <a:t>文部科学省　令和３年３月</a:t>
            </a:r>
            <a:endParaRPr dirty="0">
              <a:solidFill>
                <a:srgbClr val="000000"/>
              </a:solidFill>
              <a:latin typeface="UD デジタル 教科書体 N-R" panose="02020400000000000000" pitchFamily="17" charset="-128"/>
              <a:ea typeface="UD デジタル 教科書体 N-R" panose="02020400000000000000" pitchFamily="17" charset="-128"/>
              <a:cs typeface="BIZ UDPGothic"/>
              <a:sym typeface="BIZ UDPGothic"/>
            </a:endParaRPr>
          </a:p>
        </p:txBody>
      </p:sp>
      <p:sp>
        <p:nvSpPr>
          <p:cNvPr id="9"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sp>
        <p:nvSpPr>
          <p:cNvPr id="7" name="フッター プレースホルダー 6"/>
          <p:cNvSpPr>
            <a:spLocks noGrp="1"/>
          </p:cNvSpPr>
          <p:nvPr>
            <p:ph type="ftr" sz="quarter" idx="11"/>
          </p:nvPr>
        </p:nvSpPr>
        <p:spPr/>
        <p:txBody>
          <a:bodyPr/>
          <a:lstStyle/>
          <a:p>
            <a:r>
              <a:rPr kumimoji="1" lang="ja-JP" altLang="en-US"/>
              <a:t>令和５年度　専門研究　探究的な学習研究グループ</a:t>
            </a:r>
          </a:p>
        </p:txBody>
      </p:sp>
      <p:sp>
        <p:nvSpPr>
          <p:cNvPr id="5" name="スライド番号プレースホルダー 4"/>
          <p:cNvSpPr>
            <a:spLocks noGrp="1"/>
          </p:cNvSpPr>
          <p:nvPr>
            <p:ph type="sldNum" sz="quarter" idx="12"/>
          </p:nvPr>
        </p:nvSpPr>
        <p:spPr/>
        <p:txBody>
          <a:bodyPr/>
          <a:lstStyle/>
          <a:p>
            <a:fld id="{F089EEB1-C3F1-4603-9C0A-BE17052604F2}" type="slidenum">
              <a:rPr kumimoji="1" lang="ja-JP" altLang="en-US" smtClean="0"/>
              <a:t>7</a:t>
            </a:fld>
            <a:endParaRPr kumimoji="1" lang="ja-JP" altLang="en-US"/>
          </a:p>
        </p:txBody>
      </p:sp>
    </p:spTree>
    <p:extLst>
      <p:ext uri="{BB962C8B-B14F-4D97-AF65-F5344CB8AC3E}">
        <p14:creationId xmlns:p14="http://schemas.microsoft.com/office/powerpoint/2010/main" val="2865060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l="1430" t="8176" r="1568" b="3354"/>
          <a:stretch/>
        </p:blipFill>
        <p:spPr>
          <a:xfrm>
            <a:off x="4379716" y="881563"/>
            <a:ext cx="7648745" cy="5494395"/>
          </a:xfrm>
          <a:prstGeom prst="rect">
            <a:avLst/>
          </a:prstGeom>
        </p:spPr>
      </p:pic>
      <p:sp>
        <p:nvSpPr>
          <p:cNvPr id="2" name="正方形/長方形 1"/>
          <p:cNvSpPr/>
          <p:nvPr/>
        </p:nvSpPr>
        <p:spPr>
          <a:xfrm>
            <a:off x="6030087" y="3342444"/>
            <a:ext cx="221536" cy="248209"/>
          </a:xfrm>
          <a:prstGeom prst="rect">
            <a:avLst/>
          </a:prstGeom>
        </p:spPr>
        <p:txBody>
          <a:bodyPr wrap="none">
            <a:spAutoFit/>
          </a:bodyPr>
          <a:lstStyle/>
          <a:p>
            <a:r>
              <a:rPr lang="ja-JP" altLang="en-US" sz="1013" dirty="0"/>
              <a:t> </a:t>
            </a:r>
          </a:p>
        </p:txBody>
      </p:sp>
      <p:sp>
        <p:nvSpPr>
          <p:cNvPr id="28" name="正方形/長方形 27"/>
          <p:cNvSpPr/>
          <p:nvPr/>
        </p:nvSpPr>
        <p:spPr>
          <a:xfrm>
            <a:off x="1703127" y="2632825"/>
            <a:ext cx="8934053" cy="3917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800" b="1" dirty="0">
              <a:solidFill>
                <a:schemeClr val="tx1"/>
              </a:solidFill>
              <a:latin typeface="UD デジタル 教科書体 N-R" panose="02020400000000000000" pitchFamily="17" charset="-128"/>
              <a:ea typeface="UD デジタル 教科書体 N-R" panose="02020400000000000000" pitchFamily="17" charset="-128"/>
            </a:endParaRPr>
          </a:p>
        </p:txBody>
      </p:sp>
      <p:grpSp>
        <p:nvGrpSpPr>
          <p:cNvPr id="7" name="グループ化 6"/>
          <p:cNvGrpSpPr/>
          <p:nvPr/>
        </p:nvGrpSpPr>
        <p:grpSpPr>
          <a:xfrm>
            <a:off x="1215342" y="3645001"/>
            <a:ext cx="8964461" cy="2748416"/>
            <a:chOff x="1215342" y="3645001"/>
            <a:chExt cx="8964461" cy="2748416"/>
          </a:xfrm>
        </p:grpSpPr>
        <p:sp>
          <p:nvSpPr>
            <p:cNvPr id="9" name="正方形/長方形 8"/>
            <p:cNvSpPr/>
            <p:nvPr/>
          </p:nvSpPr>
          <p:spPr>
            <a:xfrm>
              <a:off x="1215342" y="3645001"/>
              <a:ext cx="4814745" cy="2748416"/>
            </a:xfrm>
            <a:prstGeom prst="rect">
              <a:avLst/>
            </a:prstGeom>
            <a:solidFill>
              <a:srgbClr val="CDCD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r>
                <a:rPr lang="ja-JP" altLang="en-US" sz="2000" b="1" dirty="0">
                  <a:solidFill>
                    <a:srgbClr val="2323FF"/>
                  </a:solidFill>
                  <a:latin typeface="BIZ UDゴシック" panose="020B0400000000000000" pitchFamily="49" charset="-128"/>
                  <a:ea typeface="BIZ UDゴシック" panose="020B0400000000000000" pitchFamily="49" charset="-128"/>
                </a:rPr>
                <a:t>個別最適な学び</a:t>
              </a:r>
              <a:endParaRPr lang="en-US" altLang="ja-JP" sz="2000" b="1" dirty="0">
                <a:solidFill>
                  <a:srgbClr val="2323FF"/>
                </a:solidFill>
                <a:latin typeface="BIZ UDゴシック" panose="020B0400000000000000" pitchFamily="49" charset="-128"/>
                <a:ea typeface="BIZ UDゴシック" panose="020B0400000000000000" pitchFamily="49" charset="-128"/>
              </a:endParaRPr>
            </a:p>
          </p:txBody>
        </p:sp>
        <p:sp>
          <p:nvSpPr>
            <p:cNvPr id="11" name="テキスト ボックス 10"/>
            <p:cNvSpPr txBox="1"/>
            <p:nvPr/>
          </p:nvSpPr>
          <p:spPr>
            <a:xfrm>
              <a:off x="2565126" y="3728935"/>
              <a:ext cx="3253157" cy="1938992"/>
            </a:xfrm>
            <a:prstGeom prst="rect">
              <a:avLst/>
            </a:prstGeom>
            <a:noFill/>
          </p:spPr>
          <p:txBody>
            <a:bodyPr wrap="square" rtlCol="0">
              <a:spAutoFit/>
            </a:bodyPr>
            <a:lstStyle/>
            <a:p>
              <a:r>
                <a:rPr lang="ja-JP" altLang="en-US" sz="2000" b="1" dirty="0">
                  <a:latin typeface="BIZ UDゴシック" panose="020B0400000000000000" pitchFamily="49" charset="-128"/>
                  <a:ea typeface="BIZ UDゴシック" panose="020B0400000000000000" pitchFamily="49" charset="-128"/>
                </a:rPr>
                <a:t>探究において</a:t>
              </a:r>
              <a:r>
                <a:rPr lang="ja-JP" altLang="en-US" sz="2000" b="1" dirty="0">
                  <a:solidFill>
                    <a:srgbClr val="FF0000"/>
                  </a:solidFill>
                  <a:latin typeface="BIZ UDゴシック" panose="020B0400000000000000" pitchFamily="49" charset="-128"/>
                  <a:ea typeface="BIZ UDゴシック" panose="020B0400000000000000" pitchFamily="49" charset="-128"/>
                </a:rPr>
                <a:t>課題の設定、情報の収集、整理・分析、まとめ・表現</a:t>
              </a:r>
              <a:r>
                <a:rPr lang="ja-JP" altLang="en-US" sz="2000" b="1" dirty="0">
                  <a:latin typeface="BIZ UDゴシック" panose="020B0400000000000000" pitchFamily="49" charset="-128"/>
                  <a:ea typeface="BIZ UDゴシック" panose="020B0400000000000000" pitchFamily="49" charset="-128"/>
                </a:rPr>
                <a:t>を行う等、教師が子供一人一人に応じた学習活動や学習課題に取り組む機会を提供</a:t>
              </a:r>
            </a:p>
          </p:txBody>
        </p:sp>
        <p:sp>
          <p:nvSpPr>
            <p:cNvPr id="12" name="角丸四角形 11"/>
            <p:cNvSpPr/>
            <p:nvPr/>
          </p:nvSpPr>
          <p:spPr>
            <a:xfrm>
              <a:off x="2375357" y="3716816"/>
              <a:ext cx="3528527" cy="2296750"/>
            </a:xfrm>
            <a:prstGeom prst="roundRect">
              <a:avLst>
                <a:gd name="adj" fmla="val 4350"/>
              </a:avLst>
            </a:prstGeom>
            <a:noFill/>
            <a:ln>
              <a:solidFill>
                <a:srgbClr val="ADADCD"/>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a:r>
                <a:rPr lang="ja-JP" altLang="en-US" b="1" dirty="0">
                  <a:solidFill>
                    <a:srgbClr val="2323FF"/>
                  </a:solidFill>
                  <a:latin typeface="BIZ UDゴシック" panose="020B0400000000000000" pitchFamily="49" charset="-128"/>
                  <a:ea typeface="BIZ UDゴシック" panose="020B0400000000000000" pitchFamily="49" charset="-128"/>
                </a:rPr>
                <a:t>学習の個性化</a:t>
              </a:r>
            </a:p>
          </p:txBody>
        </p:sp>
        <p:sp>
          <p:nvSpPr>
            <p:cNvPr id="13" name="角丸四角形 12"/>
            <p:cNvSpPr/>
            <p:nvPr/>
          </p:nvSpPr>
          <p:spPr>
            <a:xfrm>
              <a:off x="1304159" y="3719726"/>
              <a:ext cx="1076217" cy="2297243"/>
            </a:xfrm>
            <a:prstGeom prst="roundRect">
              <a:avLst>
                <a:gd name="adj" fmla="val 7950"/>
              </a:avLst>
            </a:prstGeom>
            <a:noFill/>
            <a:ln>
              <a:solidFill>
                <a:srgbClr val="ADADCD"/>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a:r>
                <a:rPr lang="ja-JP" altLang="en-US" b="1" dirty="0">
                  <a:solidFill>
                    <a:srgbClr val="2323FF">
                      <a:alpha val="29000"/>
                    </a:srgbClr>
                  </a:solidFill>
                  <a:latin typeface="BIZ UDゴシック" panose="020B0400000000000000" pitchFamily="49" charset="-128"/>
                  <a:ea typeface="BIZ UDゴシック" panose="020B0400000000000000" pitchFamily="49" charset="-128"/>
                </a:rPr>
                <a:t>指導の個別化</a:t>
              </a:r>
            </a:p>
          </p:txBody>
        </p:sp>
        <p:sp>
          <p:nvSpPr>
            <p:cNvPr id="14" name="角丸四角形 13"/>
            <p:cNvSpPr/>
            <p:nvPr/>
          </p:nvSpPr>
          <p:spPr>
            <a:xfrm>
              <a:off x="3396925" y="5660022"/>
              <a:ext cx="1465467" cy="312599"/>
            </a:xfrm>
            <a:prstGeom prst="roundRect">
              <a:avLst/>
            </a:prstGeom>
            <a:noFill/>
            <a:ln w="57150">
              <a:solidFill>
                <a:srgbClr val="3D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0" name="正方形/長方形 9"/>
            <p:cNvSpPr/>
            <p:nvPr/>
          </p:nvSpPr>
          <p:spPr>
            <a:xfrm>
              <a:off x="6030087" y="3650184"/>
              <a:ext cx="4149716" cy="2735693"/>
            </a:xfrm>
            <a:prstGeom prst="rect">
              <a:avLst/>
            </a:prstGeom>
            <a:solidFill>
              <a:srgbClr val="FFC9C9"/>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r>
                <a:rPr lang="ja-JP" altLang="en-US" sz="2000" b="1" dirty="0">
                  <a:solidFill>
                    <a:srgbClr val="FF0000"/>
                  </a:solidFill>
                  <a:latin typeface="BIZ UDゴシック" panose="020B0400000000000000" pitchFamily="49" charset="-128"/>
                  <a:ea typeface="BIZ UDゴシック" panose="020B0400000000000000" pitchFamily="49" charset="-128"/>
                </a:rPr>
                <a:t>協働的な学び</a:t>
              </a:r>
            </a:p>
          </p:txBody>
        </p:sp>
        <p:sp>
          <p:nvSpPr>
            <p:cNvPr id="15" name="角丸四角形 14"/>
            <p:cNvSpPr/>
            <p:nvPr/>
          </p:nvSpPr>
          <p:spPr>
            <a:xfrm>
              <a:off x="7226461" y="6013566"/>
              <a:ext cx="1748146" cy="34120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6" name="テキスト ボックス 15"/>
            <p:cNvSpPr txBox="1"/>
            <p:nvPr/>
          </p:nvSpPr>
          <p:spPr>
            <a:xfrm>
              <a:off x="6082497" y="3702703"/>
              <a:ext cx="4036075" cy="2246769"/>
            </a:xfrm>
            <a:prstGeom prst="rect">
              <a:avLst/>
            </a:prstGeom>
            <a:noFill/>
          </p:spPr>
          <p:txBody>
            <a:bodyPr wrap="square" rtlCol="0">
              <a:spAutoFit/>
            </a:bodyPr>
            <a:lstStyle/>
            <a:p>
              <a:r>
                <a:rPr lang="ja-JP" altLang="en-US" sz="2000" b="1" dirty="0">
                  <a:solidFill>
                    <a:srgbClr val="FF0000"/>
                  </a:solidFill>
                  <a:latin typeface="BIZ UDゴシック" panose="020B0400000000000000" pitchFamily="49" charset="-128"/>
                  <a:ea typeface="BIZ UDゴシック" panose="020B0400000000000000" pitchFamily="49" charset="-128"/>
                </a:rPr>
                <a:t>探究的な学習</a:t>
              </a:r>
              <a:r>
                <a:rPr lang="ja-JP" altLang="en-US" sz="2000" b="1" dirty="0">
                  <a:latin typeface="BIZ UDゴシック" panose="020B0400000000000000" pitchFamily="49" charset="-128"/>
                  <a:ea typeface="BIZ UDゴシック" panose="020B0400000000000000" pitchFamily="49" charset="-128"/>
                </a:rPr>
                <a:t>や体験活動などを通じ、多様な他者と協働しながら、あらゆる他者を価値のある存在として尊重し、様々な社会的な変化を乗り越え、持続可能な社会の創り手となることができるよう、必要な資質・能力を育成</a:t>
              </a:r>
            </a:p>
          </p:txBody>
        </p:sp>
      </p:grpSp>
      <p:sp>
        <p:nvSpPr>
          <p:cNvPr id="17" name="正方形/長方形 16"/>
          <p:cNvSpPr/>
          <p:nvPr/>
        </p:nvSpPr>
        <p:spPr>
          <a:xfrm>
            <a:off x="252222" y="890585"/>
            <a:ext cx="3956297" cy="18840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rgbClr val="000000"/>
                </a:solidFill>
                <a:latin typeface="UD デジタル 教科書体 N-R" panose="02020400000000000000" pitchFamily="17" charset="-128"/>
                <a:ea typeface="UD デジタル 教科書体 N-R" panose="02020400000000000000" pitchFamily="17" charset="-128"/>
                <a:cs typeface="BIZ UDPGothic"/>
                <a:sym typeface="BIZ UDPGothic"/>
              </a:rPr>
              <a:t>学習指導要領の趣旨の実現に向けた個別最適な学びと協働的な学びの一体的な充実に関する参考資料</a:t>
            </a:r>
            <a:endParaRPr lang="en-US" altLang="ja-JP" sz="2400" b="1" dirty="0">
              <a:solidFill>
                <a:srgbClr val="000000"/>
              </a:solidFill>
              <a:latin typeface="UD デジタル 教科書体 N-R" panose="02020400000000000000" pitchFamily="17" charset="-128"/>
              <a:ea typeface="UD デジタル 教科書体 N-R" panose="02020400000000000000" pitchFamily="17" charset="-128"/>
              <a:cs typeface="BIZ UDPGothic"/>
              <a:sym typeface="BIZ UDPGothic"/>
            </a:endParaRPr>
          </a:p>
        </p:txBody>
      </p:sp>
      <p:sp>
        <p:nvSpPr>
          <p:cNvPr id="18"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sp>
        <p:nvSpPr>
          <p:cNvPr id="5" name="フッター プレースホルダー 4"/>
          <p:cNvSpPr>
            <a:spLocks noGrp="1"/>
          </p:cNvSpPr>
          <p:nvPr>
            <p:ph type="ftr" sz="quarter" idx="11"/>
          </p:nvPr>
        </p:nvSpPr>
        <p:spPr/>
        <p:txBody>
          <a:bodyPr/>
          <a:lstStyle/>
          <a:p>
            <a:r>
              <a:rPr kumimoji="1" lang="ja-JP" altLang="en-US"/>
              <a:t>令和５年度　専門研究　探究的な学習研究グループ</a:t>
            </a:r>
          </a:p>
        </p:txBody>
      </p:sp>
      <p:sp>
        <p:nvSpPr>
          <p:cNvPr id="3" name="角丸四角形 2"/>
          <p:cNvSpPr/>
          <p:nvPr/>
        </p:nvSpPr>
        <p:spPr>
          <a:xfrm>
            <a:off x="2375357" y="3702703"/>
            <a:ext cx="3528527" cy="2652064"/>
          </a:xfrm>
          <a:prstGeom prst="roundRect">
            <a:avLst>
              <a:gd name="adj" fmla="val 4883"/>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F089EEB1-C3F1-4603-9C0A-BE17052604F2}" type="slidenum">
              <a:rPr kumimoji="1" lang="ja-JP" altLang="en-US" smtClean="0"/>
              <a:t>8</a:t>
            </a:fld>
            <a:endParaRPr kumimoji="1" lang="ja-JP" altLang="en-US"/>
          </a:p>
        </p:txBody>
      </p:sp>
    </p:spTree>
    <p:extLst>
      <p:ext uri="{BB962C8B-B14F-4D97-AF65-F5344CB8AC3E}">
        <p14:creationId xmlns:p14="http://schemas.microsoft.com/office/powerpoint/2010/main" val="350422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l="1430" t="8176" r="1568" b="3354"/>
          <a:stretch/>
        </p:blipFill>
        <p:spPr>
          <a:xfrm>
            <a:off x="4379716" y="881563"/>
            <a:ext cx="7648745" cy="5494395"/>
          </a:xfrm>
          <a:prstGeom prst="rect">
            <a:avLst/>
          </a:prstGeom>
        </p:spPr>
      </p:pic>
      <p:sp>
        <p:nvSpPr>
          <p:cNvPr id="2" name="正方形/長方形 1"/>
          <p:cNvSpPr/>
          <p:nvPr/>
        </p:nvSpPr>
        <p:spPr>
          <a:xfrm>
            <a:off x="6030087" y="3342444"/>
            <a:ext cx="221536" cy="248209"/>
          </a:xfrm>
          <a:prstGeom prst="rect">
            <a:avLst/>
          </a:prstGeom>
        </p:spPr>
        <p:txBody>
          <a:bodyPr wrap="none">
            <a:spAutoFit/>
          </a:bodyPr>
          <a:lstStyle/>
          <a:p>
            <a:r>
              <a:rPr lang="ja-JP" altLang="en-US" sz="1013" dirty="0"/>
              <a:t> </a:t>
            </a:r>
          </a:p>
        </p:txBody>
      </p:sp>
      <p:sp>
        <p:nvSpPr>
          <p:cNvPr id="28" name="正方形/長方形 27"/>
          <p:cNvSpPr/>
          <p:nvPr/>
        </p:nvSpPr>
        <p:spPr>
          <a:xfrm>
            <a:off x="1703127" y="2632825"/>
            <a:ext cx="8934053" cy="3917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800" b="1" dirty="0">
              <a:solidFill>
                <a:schemeClr val="tx1"/>
              </a:solidFill>
              <a:latin typeface="UD デジタル 教科書体 N-R" panose="02020400000000000000" pitchFamily="17" charset="-128"/>
              <a:ea typeface="UD デジタル 教科書体 N-R" panose="02020400000000000000" pitchFamily="17" charset="-128"/>
            </a:endParaRPr>
          </a:p>
        </p:txBody>
      </p:sp>
      <p:grpSp>
        <p:nvGrpSpPr>
          <p:cNvPr id="7" name="グループ化 6"/>
          <p:cNvGrpSpPr/>
          <p:nvPr/>
        </p:nvGrpSpPr>
        <p:grpSpPr>
          <a:xfrm>
            <a:off x="1215342" y="3645001"/>
            <a:ext cx="8964461" cy="2748416"/>
            <a:chOff x="1215342" y="3645001"/>
            <a:chExt cx="8964461" cy="2748416"/>
          </a:xfrm>
        </p:grpSpPr>
        <p:sp>
          <p:nvSpPr>
            <p:cNvPr id="9" name="正方形/長方形 8"/>
            <p:cNvSpPr/>
            <p:nvPr/>
          </p:nvSpPr>
          <p:spPr>
            <a:xfrm>
              <a:off x="1215342" y="3645001"/>
              <a:ext cx="4814745" cy="2748416"/>
            </a:xfrm>
            <a:prstGeom prst="rect">
              <a:avLst/>
            </a:prstGeom>
            <a:solidFill>
              <a:srgbClr val="CDCD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r>
                <a:rPr lang="ja-JP" altLang="en-US" sz="2000" b="1" dirty="0">
                  <a:solidFill>
                    <a:srgbClr val="2323FF"/>
                  </a:solidFill>
                  <a:latin typeface="BIZ UDゴシック" panose="020B0400000000000000" pitchFamily="49" charset="-128"/>
                  <a:ea typeface="BIZ UDゴシック" panose="020B0400000000000000" pitchFamily="49" charset="-128"/>
                </a:rPr>
                <a:t>個別最適な学び</a:t>
              </a:r>
              <a:endParaRPr lang="en-US" altLang="ja-JP" sz="2000" b="1" dirty="0">
                <a:solidFill>
                  <a:srgbClr val="2323FF"/>
                </a:solidFill>
                <a:latin typeface="BIZ UDゴシック" panose="020B0400000000000000" pitchFamily="49" charset="-128"/>
                <a:ea typeface="BIZ UDゴシック" panose="020B0400000000000000" pitchFamily="49" charset="-128"/>
              </a:endParaRPr>
            </a:p>
          </p:txBody>
        </p:sp>
        <p:sp>
          <p:nvSpPr>
            <p:cNvPr id="11" name="テキスト ボックス 10"/>
            <p:cNvSpPr txBox="1"/>
            <p:nvPr/>
          </p:nvSpPr>
          <p:spPr>
            <a:xfrm>
              <a:off x="2565126" y="3728935"/>
              <a:ext cx="3253157" cy="1938992"/>
            </a:xfrm>
            <a:prstGeom prst="rect">
              <a:avLst/>
            </a:prstGeom>
            <a:noFill/>
          </p:spPr>
          <p:txBody>
            <a:bodyPr wrap="square" rtlCol="0">
              <a:spAutoFit/>
            </a:bodyPr>
            <a:lstStyle/>
            <a:p>
              <a:r>
                <a:rPr lang="ja-JP" altLang="en-US" sz="2000" b="1" dirty="0">
                  <a:latin typeface="BIZ UDゴシック" panose="020B0400000000000000" pitchFamily="49" charset="-128"/>
                  <a:ea typeface="BIZ UDゴシック" panose="020B0400000000000000" pitchFamily="49" charset="-128"/>
                </a:rPr>
                <a:t>探究において</a:t>
              </a:r>
              <a:r>
                <a:rPr lang="ja-JP" altLang="en-US" sz="2000" b="1" dirty="0">
                  <a:solidFill>
                    <a:srgbClr val="FF0000"/>
                  </a:solidFill>
                  <a:latin typeface="BIZ UDゴシック" panose="020B0400000000000000" pitchFamily="49" charset="-128"/>
                  <a:ea typeface="BIZ UDゴシック" panose="020B0400000000000000" pitchFamily="49" charset="-128"/>
                </a:rPr>
                <a:t>課題の設定、情報の収集、整理・分析、まとめ・表現</a:t>
              </a:r>
              <a:r>
                <a:rPr lang="ja-JP" altLang="en-US" sz="2000" b="1" dirty="0">
                  <a:latin typeface="BIZ UDゴシック" panose="020B0400000000000000" pitchFamily="49" charset="-128"/>
                  <a:ea typeface="BIZ UDゴシック" panose="020B0400000000000000" pitchFamily="49" charset="-128"/>
                </a:rPr>
                <a:t>を行う等、教師が子供一人一人に応じた学習活動や学習課題に取り組む機会を提供</a:t>
              </a:r>
            </a:p>
          </p:txBody>
        </p:sp>
        <p:sp>
          <p:nvSpPr>
            <p:cNvPr id="12" name="角丸四角形 11"/>
            <p:cNvSpPr/>
            <p:nvPr/>
          </p:nvSpPr>
          <p:spPr>
            <a:xfrm>
              <a:off x="2375357" y="3716816"/>
              <a:ext cx="3528527" cy="2296750"/>
            </a:xfrm>
            <a:prstGeom prst="roundRect">
              <a:avLst>
                <a:gd name="adj" fmla="val 4350"/>
              </a:avLst>
            </a:prstGeom>
            <a:noFill/>
            <a:ln>
              <a:solidFill>
                <a:srgbClr val="ADADCD"/>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a:r>
                <a:rPr lang="ja-JP" altLang="en-US" b="1" dirty="0">
                  <a:solidFill>
                    <a:srgbClr val="2323FF"/>
                  </a:solidFill>
                  <a:latin typeface="BIZ UDゴシック" panose="020B0400000000000000" pitchFamily="49" charset="-128"/>
                  <a:ea typeface="BIZ UDゴシック" panose="020B0400000000000000" pitchFamily="49" charset="-128"/>
                </a:rPr>
                <a:t>学習の個性化</a:t>
              </a:r>
            </a:p>
          </p:txBody>
        </p:sp>
        <p:sp>
          <p:nvSpPr>
            <p:cNvPr id="13" name="角丸四角形 12"/>
            <p:cNvSpPr/>
            <p:nvPr/>
          </p:nvSpPr>
          <p:spPr>
            <a:xfrm>
              <a:off x="1304159" y="3719726"/>
              <a:ext cx="1076217" cy="2297243"/>
            </a:xfrm>
            <a:prstGeom prst="roundRect">
              <a:avLst>
                <a:gd name="adj" fmla="val 7950"/>
              </a:avLst>
            </a:prstGeom>
            <a:noFill/>
            <a:ln>
              <a:solidFill>
                <a:srgbClr val="ADADCD"/>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a:r>
                <a:rPr lang="ja-JP" altLang="en-US" b="1" dirty="0">
                  <a:solidFill>
                    <a:srgbClr val="2323FF">
                      <a:alpha val="29000"/>
                    </a:srgbClr>
                  </a:solidFill>
                  <a:latin typeface="BIZ UDゴシック" panose="020B0400000000000000" pitchFamily="49" charset="-128"/>
                  <a:ea typeface="BIZ UDゴシック" panose="020B0400000000000000" pitchFamily="49" charset="-128"/>
                </a:rPr>
                <a:t>指導の個別化</a:t>
              </a:r>
            </a:p>
          </p:txBody>
        </p:sp>
        <p:sp>
          <p:nvSpPr>
            <p:cNvPr id="14" name="角丸四角形 13"/>
            <p:cNvSpPr/>
            <p:nvPr/>
          </p:nvSpPr>
          <p:spPr>
            <a:xfrm>
              <a:off x="3396925" y="5660022"/>
              <a:ext cx="1465467" cy="312599"/>
            </a:xfrm>
            <a:prstGeom prst="roundRect">
              <a:avLst/>
            </a:prstGeom>
            <a:noFill/>
            <a:ln w="57150">
              <a:solidFill>
                <a:srgbClr val="3D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0" name="正方形/長方形 9"/>
            <p:cNvSpPr/>
            <p:nvPr/>
          </p:nvSpPr>
          <p:spPr>
            <a:xfrm>
              <a:off x="6030087" y="3650184"/>
              <a:ext cx="4149716" cy="2735693"/>
            </a:xfrm>
            <a:prstGeom prst="rect">
              <a:avLst/>
            </a:prstGeom>
            <a:solidFill>
              <a:srgbClr val="FFC9C9"/>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r>
                <a:rPr lang="ja-JP" altLang="en-US" sz="2000" b="1" dirty="0">
                  <a:solidFill>
                    <a:srgbClr val="FF0000"/>
                  </a:solidFill>
                  <a:latin typeface="BIZ UDゴシック" panose="020B0400000000000000" pitchFamily="49" charset="-128"/>
                  <a:ea typeface="BIZ UDゴシック" panose="020B0400000000000000" pitchFamily="49" charset="-128"/>
                </a:rPr>
                <a:t>協働的な学び</a:t>
              </a:r>
            </a:p>
          </p:txBody>
        </p:sp>
        <p:sp>
          <p:nvSpPr>
            <p:cNvPr id="15" name="角丸四角形 14"/>
            <p:cNvSpPr/>
            <p:nvPr/>
          </p:nvSpPr>
          <p:spPr>
            <a:xfrm>
              <a:off x="7226461" y="6013566"/>
              <a:ext cx="1748146" cy="34120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6" name="テキスト ボックス 15"/>
            <p:cNvSpPr txBox="1"/>
            <p:nvPr/>
          </p:nvSpPr>
          <p:spPr>
            <a:xfrm>
              <a:off x="6082497" y="3702703"/>
              <a:ext cx="4036075" cy="2246769"/>
            </a:xfrm>
            <a:prstGeom prst="rect">
              <a:avLst/>
            </a:prstGeom>
            <a:noFill/>
          </p:spPr>
          <p:txBody>
            <a:bodyPr wrap="square" rtlCol="0">
              <a:spAutoFit/>
            </a:bodyPr>
            <a:lstStyle/>
            <a:p>
              <a:r>
                <a:rPr lang="ja-JP" altLang="en-US" sz="2000" b="1" dirty="0">
                  <a:solidFill>
                    <a:srgbClr val="FF0000"/>
                  </a:solidFill>
                  <a:latin typeface="BIZ UDゴシック" panose="020B0400000000000000" pitchFamily="49" charset="-128"/>
                  <a:ea typeface="BIZ UDゴシック" panose="020B0400000000000000" pitchFamily="49" charset="-128"/>
                </a:rPr>
                <a:t>探究的な学習</a:t>
              </a:r>
              <a:r>
                <a:rPr lang="ja-JP" altLang="en-US" sz="2000" b="1" dirty="0">
                  <a:latin typeface="BIZ UDゴシック" panose="020B0400000000000000" pitchFamily="49" charset="-128"/>
                  <a:ea typeface="BIZ UDゴシック" panose="020B0400000000000000" pitchFamily="49" charset="-128"/>
                </a:rPr>
                <a:t>や体験活動などを通じ、多様な他者と協働しながら、あらゆる他者を価値のある存在として尊重し、様々な社会的な変化を乗り越え、持続可能な社会の創り手となることができるよう、必要な資質・能力を育成</a:t>
              </a:r>
            </a:p>
          </p:txBody>
        </p:sp>
      </p:grpSp>
      <p:sp>
        <p:nvSpPr>
          <p:cNvPr id="17" name="正方形/長方形 16"/>
          <p:cNvSpPr/>
          <p:nvPr/>
        </p:nvSpPr>
        <p:spPr>
          <a:xfrm>
            <a:off x="252222" y="890585"/>
            <a:ext cx="3956297" cy="18840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rgbClr val="000000"/>
                </a:solidFill>
                <a:latin typeface="UD デジタル 教科書体 N-R" panose="02020400000000000000" pitchFamily="17" charset="-128"/>
                <a:ea typeface="UD デジタル 教科書体 N-R" panose="02020400000000000000" pitchFamily="17" charset="-128"/>
                <a:cs typeface="BIZ UDPGothic"/>
                <a:sym typeface="BIZ UDPGothic"/>
              </a:rPr>
              <a:t>学習指導要領の趣旨の実現に向けた個別最適な学びと協働的な学びの一体的な充実に関する参考資料</a:t>
            </a:r>
            <a:endParaRPr lang="en-US" altLang="ja-JP" sz="2400" b="1" dirty="0">
              <a:solidFill>
                <a:srgbClr val="000000"/>
              </a:solidFill>
              <a:latin typeface="UD デジタル 教科書体 N-R" panose="02020400000000000000" pitchFamily="17" charset="-128"/>
              <a:ea typeface="UD デジタル 教科書体 N-R" panose="02020400000000000000" pitchFamily="17" charset="-128"/>
              <a:cs typeface="BIZ UDPGothic"/>
              <a:sym typeface="BIZ UDPGothic"/>
            </a:endParaRPr>
          </a:p>
        </p:txBody>
      </p:sp>
      <p:sp>
        <p:nvSpPr>
          <p:cNvPr id="18"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sp>
        <p:nvSpPr>
          <p:cNvPr id="5" name="フッター プレースホルダー 4"/>
          <p:cNvSpPr>
            <a:spLocks noGrp="1"/>
          </p:cNvSpPr>
          <p:nvPr>
            <p:ph type="ftr" sz="quarter" idx="11"/>
          </p:nvPr>
        </p:nvSpPr>
        <p:spPr/>
        <p:txBody>
          <a:bodyPr/>
          <a:lstStyle/>
          <a:p>
            <a:r>
              <a:rPr kumimoji="1" lang="ja-JP" altLang="en-US"/>
              <a:t>令和５年度　専門研究　探究的な学習研究グループ</a:t>
            </a:r>
          </a:p>
        </p:txBody>
      </p:sp>
      <p:sp>
        <p:nvSpPr>
          <p:cNvPr id="3" name="角丸四角形 2"/>
          <p:cNvSpPr/>
          <p:nvPr/>
        </p:nvSpPr>
        <p:spPr>
          <a:xfrm>
            <a:off x="6067680" y="3702703"/>
            <a:ext cx="4050892" cy="2652064"/>
          </a:xfrm>
          <a:prstGeom prst="roundRect">
            <a:avLst>
              <a:gd name="adj" fmla="val 2701"/>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F089EEB1-C3F1-4603-9C0A-BE17052604F2}" type="slidenum">
              <a:rPr kumimoji="1" lang="ja-JP" altLang="en-US" smtClean="0"/>
              <a:t>9</a:t>
            </a:fld>
            <a:endParaRPr kumimoji="1" lang="ja-JP" altLang="en-US"/>
          </a:p>
        </p:txBody>
      </p:sp>
    </p:spTree>
    <p:extLst>
      <p:ext uri="{BB962C8B-B14F-4D97-AF65-F5344CB8AC3E}">
        <p14:creationId xmlns:p14="http://schemas.microsoft.com/office/powerpoint/2010/main" val="259630110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9671</TotalTime>
  <Words>5881</Words>
  <Application>Microsoft Office PowerPoint</Application>
  <PresentationFormat>ワイド画面</PresentationFormat>
  <Paragraphs>613</Paragraphs>
  <Slides>43</Slides>
  <Notes>43</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43</vt:i4>
      </vt:variant>
    </vt:vector>
  </HeadingPairs>
  <TitlesOfParts>
    <vt:vector size="58" baseType="lpstr">
      <vt:lpstr>BIZ UDPGothic</vt:lpstr>
      <vt:lpstr>BIZ UDPゴシック</vt:lpstr>
      <vt:lpstr>BIZ UDゴシック</vt:lpstr>
      <vt:lpstr>UD デジタル 教科書体 N-B</vt:lpstr>
      <vt:lpstr>UD デジタル 教科書体 NK-B</vt:lpstr>
      <vt:lpstr>UD デジタル 教科書体 NK-R</vt:lpstr>
      <vt:lpstr>UD デジタル 教科書体 N-R</vt:lpstr>
      <vt:lpstr>游ゴシック</vt:lpstr>
      <vt:lpstr>游ゴシック Light</vt:lpstr>
      <vt:lpstr>游明朝</vt:lpstr>
      <vt:lpstr>Arial</vt:lpstr>
      <vt:lpstr>Franklin Gothic Demi Cond</vt:lpstr>
      <vt:lpstr>Times New Roman</vt:lpstr>
      <vt:lpstr>Wingdings 3</vt:lpstr>
      <vt:lpstr>Office テーマ</vt:lpstr>
      <vt:lpstr>各教科における探究的な学習 教員研修会</vt:lpstr>
      <vt:lpstr>研修会のねらい</vt:lpstr>
      <vt:lpstr>研修会の流れ</vt:lpstr>
      <vt:lpstr>研修会の流れ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【各教科における探究の過程】</vt:lpstr>
      <vt:lpstr>【各教科における探究の過程】</vt:lpstr>
      <vt:lpstr>【各教科における探究の過程】</vt:lpstr>
      <vt:lpstr>【各教科における探究の過程】</vt:lpstr>
      <vt:lpstr>【各教科における探究の過程】</vt:lpstr>
      <vt:lpstr>【各教科における探究の過程】</vt:lpstr>
      <vt:lpstr>【各教科における探究の過程】</vt:lpstr>
      <vt:lpstr>研修会の流れ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研修会の流れ</vt:lpstr>
      <vt:lpstr>PowerPoint プレゼンテーション</vt:lpstr>
      <vt:lpstr>研修会の流れ</vt:lpstr>
      <vt:lpstr>PowerPoint プレゼンテーション</vt:lpstr>
      <vt:lpstr>PowerPoint プレゼンテーション</vt:lpstr>
      <vt:lpstr>研修会のねらい</vt:lpstr>
      <vt:lpstr>令和５年度長期研修 探究的な学習研究グループ研究成果物</vt:lpstr>
      <vt:lpstr>令和５年度長期研修 探究的な学習研究グループ研究成果物</vt:lpstr>
      <vt:lpstr>令和５年度長期研修 探究的な学習研究グループ研究成果物</vt:lpstr>
      <vt:lpstr>令和５年度長期研修 探究的な学習研究グループ研究成果物</vt:lpstr>
      <vt:lpstr>令和５年度長期研修 探究的な学習研究グループ研究成果物</vt:lpstr>
      <vt:lpstr>令和５年度長期研修 探究的な学習研究グループ研究成果物</vt:lpstr>
      <vt:lpstr>令和５年度長期研修 探究的な学習研究グループ研究成果物</vt:lpstr>
      <vt:lpstr>令和４年度長期研修 探究的な学習研究グループ研究成果物</vt:lpstr>
      <vt:lpstr>各教科における 探究的な学習 教員研修会</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研修会スライド（小学校算数）</dc:title>
  <dc:creator>宮城県総合教育センター</dc:creator>
  <cp:lastModifiedBy>long2303</cp:lastModifiedBy>
  <cp:revision>4</cp:revision>
  <cp:lastPrinted>2023-12-12T23:39:34Z</cp:lastPrinted>
  <dcterms:created xsi:type="dcterms:W3CDTF">2023-09-06T00:29:20Z</dcterms:created>
  <dcterms:modified xsi:type="dcterms:W3CDTF">2024-03-04T01:30:34Z</dcterms:modified>
</cp:coreProperties>
</file>